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6"/>
  </p:notesMasterIdLst>
  <p:sldIdLst>
    <p:sldId id="275" r:id="rId2"/>
    <p:sldId id="414" r:id="rId3"/>
    <p:sldId id="536" r:id="rId4"/>
    <p:sldId id="539" r:id="rId5"/>
    <p:sldId id="538" r:id="rId6"/>
    <p:sldId id="540" r:id="rId7"/>
    <p:sldId id="541" r:id="rId8"/>
    <p:sldId id="542" r:id="rId9"/>
    <p:sldId id="543" r:id="rId10"/>
    <p:sldId id="544" r:id="rId11"/>
    <p:sldId id="545" r:id="rId12"/>
    <p:sldId id="548" r:id="rId13"/>
    <p:sldId id="550" r:id="rId14"/>
    <p:sldId id="549" r:id="rId15"/>
    <p:sldId id="551" r:id="rId16"/>
    <p:sldId id="552" r:id="rId17"/>
    <p:sldId id="553" r:id="rId18"/>
    <p:sldId id="554" r:id="rId19"/>
    <p:sldId id="555" r:id="rId20"/>
    <p:sldId id="556" r:id="rId21"/>
    <p:sldId id="557" r:id="rId22"/>
    <p:sldId id="558" r:id="rId23"/>
    <p:sldId id="559" r:id="rId24"/>
    <p:sldId id="560" r:id="rId25"/>
    <p:sldId id="561" r:id="rId26"/>
    <p:sldId id="562" r:id="rId27"/>
    <p:sldId id="564" r:id="rId28"/>
    <p:sldId id="516" r:id="rId29"/>
    <p:sldId id="467" r:id="rId30"/>
    <p:sldId id="483" r:id="rId31"/>
    <p:sldId id="648" r:id="rId32"/>
    <p:sldId id="572" r:id="rId33"/>
    <p:sldId id="573" r:id="rId34"/>
    <p:sldId id="574" r:id="rId35"/>
    <p:sldId id="566" r:id="rId36"/>
    <p:sldId id="578" r:id="rId37"/>
    <p:sldId id="579" r:id="rId38"/>
    <p:sldId id="580" r:id="rId39"/>
    <p:sldId id="583" r:id="rId40"/>
    <p:sldId id="652" r:id="rId41"/>
    <p:sldId id="653" r:id="rId42"/>
    <p:sldId id="654" r:id="rId43"/>
    <p:sldId id="584" r:id="rId44"/>
    <p:sldId id="651" r:id="rId45"/>
    <p:sldId id="650" r:id="rId46"/>
    <p:sldId id="649" r:id="rId47"/>
    <p:sldId id="624" r:id="rId48"/>
    <p:sldId id="585" r:id="rId49"/>
    <p:sldId id="586" r:id="rId50"/>
    <p:sldId id="575" r:id="rId51"/>
    <p:sldId id="582" r:id="rId52"/>
    <p:sldId id="587" r:id="rId53"/>
    <p:sldId id="657" r:id="rId54"/>
    <p:sldId id="590" r:id="rId55"/>
    <p:sldId id="589" r:id="rId56"/>
    <p:sldId id="576" r:id="rId57"/>
    <p:sldId id="591" r:id="rId58"/>
    <p:sldId id="655" r:id="rId59"/>
    <p:sldId id="656" r:id="rId60"/>
    <p:sldId id="594" r:id="rId61"/>
    <p:sldId id="595" r:id="rId62"/>
    <p:sldId id="596" r:id="rId63"/>
    <p:sldId id="597" r:id="rId64"/>
    <p:sldId id="598" r:id="rId65"/>
    <p:sldId id="599" r:id="rId66"/>
    <p:sldId id="601" r:id="rId67"/>
    <p:sldId id="603" r:id="rId68"/>
    <p:sldId id="604" r:id="rId69"/>
    <p:sldId id="605" r:id="rId70"/>
    <p:sldId id="606" r:id="rId71"/>
    <p:sldId id="602" r:id="rId72"/>
    <p:sldId id="593" r:id="rId73"/>
    <p:sldId id="626" r:id="rId74"/>
    <p:sldId id="625" r:id="rId75"/>
    <p:sldId id="608" r:id="rId76"/>
    <p:sldId id="577" r:id="rId77"/>
    <p:sldId id="609" r:id="rId78"/>
    <p:sldId id="610" r:id="rId79"/>
    <p:sldId id="611" r:id="rId80"/>
    <p:sldId id="612" r:id="rId81"/>
    <p:sldId id="613" r:id="rId82"/>
    <p:sldId id="614" r:id="rId83"/>
    <p:sldId id="615" r:id="rId84"/>
    <p:sldId id="616" r:id="rId85"/>
    <p:sldId id="617" r:id="rId86"/>
    <p:sldId id="618" r:id="rId87"/>
    <p:sldId id="619" r:id="rId88"/>
    <p:sldId id="620" r:id="rId89"/>
    <p:sldId id="621" r:id="rId90"/>
    <p:sldId id="628" r:id="rId91"/>
    <p:sldId id="629" r:id="rId92"/>
    <p:sldId id="646" r:id="rId93"/>
    <p:sldId id="571" r:id="rId94"/>
    <p:sldId id="570" r:id="rId95"/>
  </p:sldIdLst>
  <p:sldSz cx="9144000" cy="6858000" type="screen4x3"/>
  <p:notesSz cx="7099300" cy="10234613"/>
  <p:embeddedFontLst>
    <p:embeddedFont>
      <p:font typeface="맑은 고딕" panose="020B0503020000020004" pitchFamily="50" charset="-127"/>
      <p:regular r:id="rId97"/>
      <p:bold r:id="rId98"/>
    </p:embeddedFont>
    <p:embeddedFont>
      <p:font typeface="Garamond" panose="02020404030301010803" pitchFamily="18" charset="0"/>
      <p:regular r:id="rId99"/>
      <p:bold r:id="rId100"/>
      <p:italic r:id="rId101"/>
    </p:embeddedFont>
    <p:embeddedFont>
      <p:font typeface="Yoon 윤고딕 520_TT" panose="020B0600000101010101" charset="-127"/>
      <p:regular r:id="rId102"/>
    </p:embeddedFont>
    <p:embeddedFont>
      <p:font typeface="Trebuchet MS" panose="020B0603020202020204" pitchFamily="34" charset="0"/>
      <p:regular r:id="rId103"/>
      <p:bold r:id="rId104"/>
      <p:italic r:id="rId105"/>
      <p:boldItalic r:id="rId10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53D"/>
    <a:srgbClr val="FFDE75"/>
    <a:srgbClr val="F2281E"/>
    <a:srgbClr val="AF9061"/>
    <a:srgbClr val="FDA800"/>
    <a:srgbClr val="27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7793" autoAdjust="0"/>
  </p:normalViewPr>
  <p:slideViewPr>
    <p:cSldViewPr>
      <p:cViewPr varScale="1">
        <p:scale>
          <a:sx n="116" d="100"/>
          <a:sy n="116" d="100"/>
        </p:scale>
        <p:origin x="1212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17E4CB9-C44E-4E2C-A43E-E5157AF75028}" type="datetimeFigureOut">
              <a:rPr lang="ko-KR" altLang="en-US" smtClean="0"/>
              <a:pPr/>
              <a:t>2017-05-23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514A9A-796D-4953-ADCB-C062772838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4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1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13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08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84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2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9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3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253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78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52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80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83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6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FF87-31A8-4784-A5FE-243C221CF5E4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dirty="0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69BE-4BC0-4379-89B3-9E830485C928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13F0-2B36-45D6-BC8B-959203893CA5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B5A6F-0912-4476-8C24-BB106C1E3208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dirty="0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E161-7ADF-46BB-A842-09031B754383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8FD4-B3EA-4525-AF7B-4FEB18A6EECF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D476-3A51-4CFE-B520-1CEAE2C13426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D2ED7-2D63-4EDD-966D-77EB13C32F08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8C8EF-4AA2-40F0-9899-144647BCDD60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2C5F-0E44-4197-B0E6-09D2E0CD3F7A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442B-2913-4EE0-9464-586E12782B32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D4EF1-E79B-409E-A95E-8F477045EDA8}" type="datetime1">
              <a:rPr lang="ko-KR" altLang="en-US" smtClean="0"/>
              <a:t>2017-05-23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dirty="0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ingplus.net/" TargetMode="External"/><Relationship Id="rId5" Type="http://schemas.openxmlformats.org/officeDocument/2006/relationships/hyperlink" Target="https://forum.wiznet.io/" TargetMode="External"/><Relationship Id="rId4" Type="http://schemas.openxmlformats.org/officeDocument/2006/relationships/hyperlink" Target="http://wizwiki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atmel.com/2015/04/07/it-cloud-vs-iot-cloud/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xivel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embo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hingplus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rduino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ingplus.net/" TargetMode="External"/><Relationship Id="rId5" Type="http://schemas.openxmlformats.org/officeDocument/2006/relationships/hyperlink" Target="http://www.arduino.org/" TargetMode="External"/><Relationship Id="rId4" Type="http://schemas.openxmlformats.org/officeDocument/2006/relationships/hyperlink" Target="http://www.arduino.cc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hyperlink" Target="https://www.arduino.cc/en/Main/Softwar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rduino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hyperlink" Target="http://www.arduino.org/download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hyperlink" Target="http://wiznetacademy.com/wp/wp-content/uploads/2016/07/Lecture_Note_Arduino_Ethernet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inlinvip/SimpleDHT/releases" TargetMode="External"/><Relationship Id="rId3" Type="http://schemas.openxmlformats.org/officeDocument/2006/relationships/hyperlink" Target="https://github.com/daliworks/arduino_library" TargetMode="External"/><Relationship Id="rId7" Type="http://schemas.openxmlformats.org/officeDocument/2006/relationships/hyperlink" Target="http://www.doctormonk.com/2012/01/arduino-timer-library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yground.arduino.cc/code/time" TargetMode="External"/><Relationship Id="rId5" Type="http://schemas.openxmlformats.org/officeDocument/2006/relationships/hyperlink" Target="https://github.com/knolleary/pubsubclient" TargetMode="External"/><Relationship Id="rId4" Type="http://schemas.openxmlformats.org/officeDocument/2006/relationships/hyperlink" Target="https://github.com/bblanchon/ArduinoJson" TargetMode="External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upport.thingplus.net/ko/open-hardware/arduino-noSSL-user-guid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ot.thingplus.net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8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6.png"/><Relationship Id="rId7" Type="http://schemas.openxmlformats.org/officeDocument/2006/relationships/image" Target="../media/image12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49.png"/><Relationship Id="rId10" Type="http://schemas.openxmlformats.org/officeDocument/2006/relationships/image" Target="../media/image124.png"/><Relationship Id="rId4" Type="http://schemas.openxmlformats.org/officeDocument/2006/relationships/image" Target="../media/image31.png"/><Relationship Id="rId9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hyperlink" Target="http://www.silverlighthack.com/post/2011/02/27/IaaS-PaaS-and-SaaS-Terms-Explained-and-Defined.asp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70.png"/><Relationship Id="rId7" Type="http://schemas.openxmlformats.org/officeDocument/2006/relationships/image" Target="../media/image12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25.png"/><Relationship Id="rId5" Type="http://schemas.openxmlformats.org/officeDocument/2006/relationships/image" Target="../media/image31.png"/><Relationship Id="rId10" Type="http://schemas.openxmlformats.org/officeDocument/2006/relationships/image" Target="../media/image124.png"/><Relationship Id="rId4" Type="http://schemas.openxmlformats.org/officeDocument/2006/relationships/image" Target="../media/image6.png"/><Relationship Id="rId9" Type="http://schemas.openxmlformats.org/officeDocument/2006/relationships/image" Target="../media/image1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8" y="3075057"/>
            <a:ext cx="806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rPr>
              <a:t>Arduino</a:t>
            </a:r>
            <a:r>
              <a:rPr lang="ko-KR" altLang="en-US" sz="36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와 </a:t>
            </a:r>
            <a:r>
              <a:rPr lang="en-US" altLang="ko-KR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Thing+</a:t>
            </a:r>
            <a:r>
              <a:rPr lang="ko-KR" altLang="en-US" sz="36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활용</a:t>
            </a:r>
            <a:endParaRPr lang="en-US" altLang="ko-KR" sz="36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r"/>
            <a:r>
              <a:rPr lang="ko-KR" altLang="en-US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손쉽게 구축하는 </a:t>
            </a:r>
            <a:r>
              <a:rPr lang="en-US" altLang="ko-KR" sz="36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IoT</a:t>
            </a:r>
            <a:r>
              <a:rPr lang="en-US" altLang="ko-KR" sz="3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 </a:t>
            </a:r>
            <a:r>
              <a:rPr lang="ko-KR" altLang="en-US" sz="36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서비스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WIZnet Academy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36248" y="2551838"/>
            <a:ext cx="2440208" cy="437173"/>
            <a:chOff x="6236248" y="2551838"/>
            <a:chExt cx="2440208" cy="437173"/>
          </a:xfrm>
        </p:grpSpPr>
        <p:sp>
          <p:nvSpPr>
            <p:cNvPr id="6" name="TextBox 5"/>
            <p:cNvSpPr txBox="1"/>
            <p:nvPr/>
          </p:nvSpPr>
          <p:spPr>
            <a:xfrm>
              <a:off x="6236248" y="2727401"/>
              <a:ext cx="2440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                               Academy 2017   </a:t>
              </a:r>
            </a:p>
          </p:txBody>
        </p:sp>
        <p:pic>
          <p:nvPicPr>
            <p:cNvPr id="41986" name="Picture 2" descr="Device Server, WiFi, Ethernet |  WIZnet Co., Ltd.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9394" y="2551838"/>
              <a:ext cx="1143000" cy="381001"/>
            </a:xfrm>
            <a:prstGeom prst="rect">
              <a:avLst/>
            </a:prstGeom>
            <a:noFill/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87" y="279493"/>
            <a:ext cx="1532076" cy="17037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21027" y="5189391"/>
            <a:ext cx="3162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WIZnet Wiki &amp; Forum</a:t>
            </a:r>
          </a:p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  <a:hlinkClick r:id="rId4"/>
              </a:rPr>
              <a:t>http://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  <a:hlinkClick r:id="rId4"/>
              </a:rPr>
              <a:t>wizwiki.net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  <a:hlinkClick r:id="rId5"/>
              </a:rPr>
              <a:t>https://forum.wiznet.io</a:t>
            </a:r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en-US" altLang="ko-KR" sz="16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Daliworks</a:t>
            </a:r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Thing+</a:t>
            </a:r>
          </a:p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  <a:hlinkClick r:id="rId6"/>
              </a:rPr>
              <a:t>https://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  <a:hlinkClick r:id="rId6"/>
              </a:rPr>
              <a:t>thingplus.net</a:t>
            </a:r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050" name="Picture 2" descr="http://simpleicon.com/wp-content/uploads/link-2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9" y="5316658"/>
            <a:ext cx="488660" cy="4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simpleicon.com/wp-content/uploads/link-2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9" y="5984744"/>
            <a:ext cx="488660" cy="4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5805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What is Cloud? (cont’d)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200800" cy="1908215"/>
            <a:chOff x="1259632" y="4462944"/>
            <a:chExt cx="6264696" cy="1908215"/>
          </a:xfrm>
        </p:grpSpPr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서비스의 장점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  <a:p>
              <a:pPr marL="342900" indent="-342900"/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서비스 </a:t>
              </a:r>
              <a:r>
                <a:rPr lang="ko-KR" altLang="en-US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백엔드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(Backend)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를 </a:t>
              </a:r>
              <a:r>
                <a:rPr lang="ko-KR" altLang="en-US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클라우드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서비스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로 구성한다면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어떤 장점을 가질 수 있을까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</p:txBody>
        </p: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547664" y="2501027"/>
            <a:ext cx="6480720" cy="10812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/>
        </p:nvSpPr>
        <p:spPr>
          <a:xfrm>
            <a:off x="1846198" y="2204864"/>
            <a:ext cx="3945311" cy="49449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예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b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모바일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게임 </a:t>
            </a:r>
            <a:r>
              <a:rPr lang="ko-KR" altLang="en-US" sz="2000" b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서비스 스타트업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63689" y="3786768"/>
            <a:ext cx="2811026" cy="61555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비용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초기 구축 비용 감소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63689" y="5442355"/>
            <a:ext cx="3618609" cy="115416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유연성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/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확장성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오픈베타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서비스에 몰리는 초과 인원에 대해 컴퓨팅 리소스 확장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/ 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감축 원활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손쉬운 글로벌 서비스 </a:t>
            </a:r>
            <a:r>
              <a:rPr lang="ko-KR" altLang="en-US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런칭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가능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61765" y="5550912"/>
            <a:ext cx="2391621" cy="104644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개발 간소화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서버 인프라 구축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모니터링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/ 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자원 분배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서버의 로드 </a:t>
            </a:r>
            <a:r>
              <a:rPr lang="ko-KR" altLang="en-US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밸런싱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63688" y="4473152"/>
            <a:ext cx="3618609" cy="89255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신뢰성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/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보안성</a:t>
            </a:r>
            <a:r>
              <a:rPr lang="en-US" altLang="ko-KR" sz="2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신뢰성 높은 서버에 사용자 정보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/ 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게임 데이터 저장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721471" y="3966449"/>
            <a:ext cx="1872208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사용자 응용 </a:t>
            </a:r>
            <a:endParaRPr lang="en-US" altLang="ko-KR" sz="2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개발</a:t>
            </a:r>
            <a:endParaRPr lang="en-US" altLang="ko-KR" sz="2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집중</a:t>
            </a:r>
            <a:r>
              <a:rPr lang="en-US" altLang="ko-KR" sz="2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가능</a:t>
            </a:r>
            <a:endParaRPr lang="en-US" altLang="ko-KR" sz="2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6" name="Group 5"/>
          <p:cNvGrpSpPr/>
          <p:nvPr/>
        </p:nvGrpSpPr>
        <p:grpSpPr>
          <a:xfrm rot="394586">
            <a:off x="6295564" y="1187460"/>
            <a:ext cx="2444287" cy="1739806"/>
            <a:chOff x="5859718" y="1252027"/>
            <a:chExt cx="2444287" cy="17398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" t="45800" r="72183" b="26962"/>
            <a:stretch/>
          </p:blipFill>
          <p:spPr>
            <a:xfrm rot="748435">
              <a:off x="5859718" y="1252027"/>
              <a:ext cx="2444287" cy="173980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313443">
              <a:off x="6392668" y="1579189"/>
              <a:ext cx="17560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모바일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게임 개발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= </a:t>
              </a: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IoT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응용 개발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10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67630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2" grpId="0" animBg="1"/>
      <p:bldP spid="33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What is Cloud? (cont’d)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200800" cy="400110"/>
            <a:chOff x="1259632" y="4462944"/>
            <a:chExt cx="6264696" cy="400110"/>
          </a:xfrm>
        </p:grpSpPr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IT </a:t>
              </a:r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vs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IoT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클라우드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서비스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7" name="Picture 2" descr="http://www.en-mat.com/wp-content/uploads/2013/05/Cloud-Comput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2"/>
          <a:stretch/>
        </p:blipFill>
        <p:spPr bwMode="auto">
          <a:xfrm>
            <a:off x="917594" y="2013809"/>
            <a:ext cx="4374486" cy="47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wiznetian.com/wp-content/uploads/2015/09/iot-cloud-of-things-platform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"/>
          <a:stretch/>
        </p:blipFill>
        <p:spPr bwMode="auto">
          <a:xfrm>
            <a:off x="755576" y="4437112"/>
            <a:ext cx="4536504" cy="22002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Rectangle 27"/>
          <p:cNvSpPr/>
          <p:nvPr/>
        </p:nvSpPr>
        <p:spPr>
          <a:xfrm>
            <a:off x="5237491" y="5805866"/>
            <a:ext cx="3582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14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참고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: Atmel Blog: 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IT Cloud </a:t>
            </a:r>
            <a:r>
              <a:rPr lang="en-US" altLang="ko-KR" sz="11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vs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1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IoT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Cloud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220072" y="6030729"/>
            <a:ext cx="376327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5"/>
              </a:rPr>
              <a:t>http://blog.atmel.com/2015/04/07/it-cloud-vs-iot-cloud</a:t>
            </a:r>
            <a:r>
              <a:rPr lang="en-US" altLang="ko-KR" sz="1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5"/>
              </a:rPr>
              <a:t>/</a:t>
            </a:r>
            <a:endParaRPr lang="en-US" altLang="ko-KR" sz="11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418093" y="2475047"/>
            <a:ext cx="3186355" cy="3239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6083054" y="2132856"/>
            <a:ext cx="194533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IoT</a:t>
            </a:r>
            <a:r>
              <a:rPr lang="ko-KR" altLang="en-US" sz="2000" b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클라우드의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342900" indent="-342900" algn="ctr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고려사항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90101" y="2821155"/>
            <a:ext cx="304234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M2M 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고려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경량화 된 메시지 교환 프로토콜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Ex) MQTT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Big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Data 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분석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의미있는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 데이터 도출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 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보안성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IoT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단말에 대한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Cloud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의 지원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연결성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확장성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…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endParaRPr lang="ko-KR" alt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11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01827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IoT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Cloud Services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200800" cy="400110"/>
            <a:chOff x="1259632" y="4462944"/>
            <a:chExt cx="6264696" cy="400110"/>
          </a:xfrm>
        </p:grpSpPr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IoT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 서비스 구현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</p:txBody>
        </p: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1763688" y="3371028"/>
            <a:ext cx="6063236" cy="31543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2138292" y="3151809"/>
            <a:ext cx="194421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생각해보면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…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90056" y="3524523"/>
            <a:ext cx="563483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구현하고자 하는 목적에 비해 큰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‘</a:t>
            </a:r>
            <a:r>
              <a:rPr lang="ko-KR" altLang="en-US" sz="14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서버 구축 리소스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EX) </a:t>
            </a:r>
            <a:r>
              <a:rPr lang="ko-KR" altLang="en-US" sz="14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온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/</a:t>
            </a:r>
            <a:r>
              <a:rPr lang="ko-KR" altLang="en-US" sz="14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습도를 모니터링하고 간단한 제어만 필요 할 때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EX) </a:t>
            </a:r>
            <a:r>
              <a:rPr lang="ko-KR" altLang="en-US" sz="14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하지만 상용화 가능한 퀄리티는 필요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사용자에게 제품 모니터링 기능을 제공하고 싶은데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직접 구현 시 어느 정도의 시간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/ </a:t>
            </a:r>
            <a:r>
              <a:rPr lang="ko-KR" altLang="en-US" sz="14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기술이 필요할까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?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오픈 하드웨어 플랫폼 기반의 </a:t>
            </a:r>
            <a:r>
              <a:rPr lang="ko-KR" altLang="en-US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서비스를 손쉽게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… </a:t>
            </a:r>
            <a:r>
              <a:rPr lang="ko-KR" altLang="en-US" sz="14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음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…</a:t>
            </a:r>
            <a:r>
              <a:rPr lang="ko-KR" altLang="en-US" sz="14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endParaRPr lang="ko-KR" alt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2483768" y="2101645"/>
            <a:ext cx="182258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손쉽게 활용 할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85791" y="2060848"/>
            <a:ext cx="31385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IoT</a:t>
            </a:r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28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클라우드</a:t>
            </a:r>
            <a:endParaRPr lang="en-US" altLang="ko-KR" sz="28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플랫폼은 없을까</a:t>
            </a:r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?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81078" y="2483025"/>
            <a:ext cx="142058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잘 만들어진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12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68044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0" grpId="0"/>
      <p:bldP spid="3" grpId="0"/>
      <p:bldP spid="31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IoT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Cloud Services (cont’d)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200800" cy="677108"/>
            <a:chOff x="1259632" y="4462944"/>
            <a:chExt cx="6264696" cy="677108"/>
          </a:xfrm>
        </p:grpSpPr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Xively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  <a:hlinkClick r:id="rId2"/>
                </a:rPr>
                <a:t>https://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  <a:hlinkClick r:id="rId2"/>
                </a:rPr>
                <a:t>xively.com</a:t>
              </a:r>
              <a:endPara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</p:txBody>
        </p: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050" name="Picture 2" descr="http://www.tinkerforge.com/en/doc/_images/Kits/server_room_monitoring_xively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2720"/>
            <a:ext cx="4368824" cy="516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13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1178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IoT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Cloud Services (cont’d)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200800" cy="400110"/>
            <a:chOff x="1259632" y="4462944"/>
            <a:chExt cx="6264696" cy="400110"/>
          </a:xfrm>
        </p:grpSpPr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Temboo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  <a:hlinkClick r:id="rId2"/>
                </a:rPr>
                <a:t>https://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  <a:hlinkClick r:id="rId2"/>
                </a:rPr>
                <a:t>temboo.com</a:t>
              </a:r>
              <a:endPara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</p:txBody>
        </p: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735" y="2060848"/>
            <a:ext cx="4692594" cy="4541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14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8034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IoT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Cloud Services (cont’d)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200800" cy="400110"/>
            <a:chOff x="1259632" y="4462944"/>
            <a:chExt cx="6264696" cy="400110"/>
          </a:xfrm>
        </p:grpSpPr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  <a:hlinkClick r:id="rId2"/>
                </a:rPr>
                <a:t>https://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  <a:hlinkClick r:id="rId2"/>
                </a:rPr>
                <a:t>thingplus.net</a:t>
              </a:r>
              <a:endPara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</p:txBody>
        </p: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3074" name="Picture 2" descr="http://support.thingplus.net/assets/3_dashbo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17" y="2551240"/>
            <a:ext cx="7041229" cy="380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hingplus.net/wp-content/uploads/2015/12/home_pho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84" y="967273"/>
            <a:ext cx="5112568" cy="246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15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2382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"/>
          <p:cNvGrpSpPr/>
          <p:nvPr/>
        </p:nvGrpSpPr>
        <p:grpSpPr>
          <a:xfrm>
            <a:off x="3068744" y="2996952"/>
            <a:ext cx="3231448" cy="846802"/>
            <a:chOff x="3720990" y="3152001"/>
            <a:chExt cx="1710368" cy="846802"/>
          </a:xfrm>
        </p:grpSpPr>
        <p:sp>
          <p:nvSpPr>
            <p:cNvPr id="12" name="TextBox 11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err="1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IoT</a:t>
              </a:r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Cloud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Yoon 윤고딕 520_TT" pitchFamily="18" charset="-127"/>
                  <a:ea typeface="Yoon 윤고딕 520_TT" pitchFamily="18" charset="-127"/>
                </a:rPr>
                <a:t>Introduction</a:t>
              </a:r>
            </a:p>
          </p:txBody>
        </p:sp>
      </p:grpSp>
      <p:pic>
        <p:nvPicPr>
          <p:cNvPr id="4098" name="Picture 2" descr="Thing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818" y="2704148"/>
            <a:ext cx="1155300" cy="39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2794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Thing+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1785104"/>
            <a:chOff x="1259632" y="4462944"/>
            <a:chExt cx="6264696" cy="1785104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Concept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44" y="2287455"/>
            <a:ext cx="6796576" cy="3779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93" y="3890837"/>
            <a:ext cx="6791463" cy="21820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17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9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Thing+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861774"/>
            <a:chOff x="1259632" y="4462944"/>
            <a:chExt cx="6264696" cy="861774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Dashboard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6174" r="47735" b="1654"/>
          <a:stretch/>
        </p:blipFill>
        <p:spPr>
          <a:xfrm>
            <a:off x="2830603" y="2066910"/>
            <a:ext cx="4058858" cy="301827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084" y="5121892"/>
            <a:ext cx="4648849" cy="16194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18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99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Thing+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861774"/>
            <a:chOff x="1259632" y="4462944"/>
            <a:chExt cx="6264696" cy="861774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Dashboard (cont’d)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32" y="2130285"/>
            <a:ext cx="7543800" cy="40767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19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2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s://upload.wikimedia.org/wikipedia/commons/thumb/9/95/Cartoon_cloud.svg/1280px-Cartoon_cloud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53400"/>
            <a:ext cx="3696345" cy="239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"/>
          <p:cNvGrpSpPr/>
          <p:nvPr/>
        </p:nvGrpSpPr>
        <p:grpSpPr>
          <a:xfrm>
            <a:off x="3068744" y="2996952"/>
            <a:ext cx="3231448" cy="939135"/>
            <a:chOff x="3720990" y="3152001"/>
            <a:chExt cx="1710368" cy="939135"/>
          </a:xfrm>
        </p:grpSpPr>
        <p:sp>
          <p:nvSpPr>
            <p:cNvPr id="12" name="TextBox 11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Cloud Service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20990" y="3629471"/>
              <a:ext cx="1710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Overview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17349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Thing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+</a:t>
            </a:r>
            <a:endParaRPr lang="en-US" altLang="ko-KR" sz="2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861774"/>
            <a:chOff x="1259632" y="4462944"/>
            <a:chExt cx="6264696" cy="861774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Rule and Timeline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02" y="1988840"/>
            <a:ext cx="4807260" cy="32519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366" y="5085184"/>
            <a:ext cx="4534533" cy="16004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20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65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Thing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+</a:t>
            </a:r>
            <a:endParaRPr lang="en-US" altLang="ko-KR" sz="2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861774"/>
            <a:chOff x="1259632" y="4462944"/>
            <a:chExt cx="6264696" cy="861774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Rule and Timeline (cont’d)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34" y="1988840"/>
            <a:ext cx="4934950" cy="2666867"/>
          </a:xfrm>
          <a:prstGeom prst="rect">
            <a:avLst/>
          </a:prstGeom>
        </p:spPr>
      </p:pic>
      <p:pic>
        <p:nvPicPr>
          <p:cNvPr id="3074" name="Picture 2" descr="http://support.thingplus.net/assets/3_timelin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2955"/>
          <a:stretch/>
        </p:blipFill>
        <p:spPr bwMode="auto">
          <a:xfrm>
            <a:off x="2843808" y="3933056"/>
            <a:ext cx="5384874" cy="28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21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8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Thing+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861774"/>
            <a:chOff x="1259632" y="4462944"/>
            <a:chExt cx="6264696" cy="861774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Chart and Statistics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82" y="2043343"/>
            <a:ext cx="4960699" cy="3069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027" y="5112947"/>
            <a:ext cx="4706007" cy="15908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22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13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Thing+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861774"/>
            <a:chOff x="1259632" y="4462944"/>
            <a:chExt cx="6264696" cy="861774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Chart and Statistics (cont’d)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96" y="2057055"/>
            <a:ext cx="7308304" cy="45946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23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9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Thing+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861774"/>
            <a:chOff x="1259632" y="4462944"/>
            <a:chExt cx="6264696" cy="861774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Development flow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52" y="2628867"/>
            <a:ext cx="1990760" cy="3541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29344"/>
            <a:ext cx="6120680" cy="474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24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8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Thing+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1110047"/>
            <a:chOff x="1259632" y="4462944"/>
            <a:chExt cx="6264696" cy="1110047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1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Support</a:t>
              </a:r>
            </a:p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Sensors and Actuators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63066" y="1484784"/>
            <a:ext cx="6417289" cy="5236692"/>
            <a:chOff x="1479172" y="1412776"/>
            <a:chExt cx="6920184" cy="564706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172" y="2403889"/>
              <a:ext cx="3387537" cy="42332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" name="Group 10"/>
            <p:cNvGrpSpPr/>
            <p:nvPr/>
          </p:nvGrpSpPr>
          <p:grpSpPr>
            <a:xfrm>
              <a:off x="5045311" y="1412776"/>
              <a:ext cx="3354045" cy="5647069"/>
              <a:chOff x="5045311" y="1412776"/>
              <a:chExt cx="3354045" cy="564706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5311" y="1412776"/>
                <a:ext cx="3354045" cy="42331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5311" y="5624448"/>
                <a:ext cx="3354045" cy="143539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25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51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Thing+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400110"/>
            <a:chOff x="1259632" y="4462944"/>
            <a:chExt cx="6264696" cy="400110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Support OSHW Platforms</a:t>
              </a:r>
            </a:p>
          </p:txBody>
        </p:sp>
      </p:grpSp>
      <p:pic>
        <p:nvPicPr>
          <p:cNvPr id="4098" name="Picture 2" descr="http://www.neoz.co.kr/uploaded/102010027%2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34" y="4353746"/>
            <a:ext cx="2511422" cy="18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liquidware.com/system/0000/1923/Arduino_EthernetShiel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9" t="20160" r="18913" b="23752"/>
          <a:stretch/>
        </p:blipFill>
        <p:spPr bwMode="auto">
          <a:xfrm>
            <a:off x="3995936" y="2308183"/>
            <a:ext cx="1872208" cy="16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.zdnet.co.kr/2016/03/02/lyk_SHhmIOHkjfnLTdz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828" y="4234707"/>
            <a:ext cx="2142672" cy="190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vctec.co.kr/web/product/sparkfun/img/13025-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497775"/>
            <a:ext cx="1474624" cy="14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://mqtt.org/new/wp-content/uploads/2011/08/mqttorg-glo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073" y="3810717"/>
            <a:ext cx="1691544" cy="4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111" y="2109518"/>
            <a:ext cx="1864201" cy="4250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3923928" y="2209858"/>
            <a:ext cx="2016223" cy="1924224"/>
            <a:chOff x="3923928" y="2209858"/>
            <a:chExt cx="2016223" cy="1924224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9" name="Picture 4" descr="https://cdn0.iconfinder.com/data/icons/very-basic-android-l-lollipop-icon-pack/24/checked-128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685" y="3554297"/>
              <a:ext cx="418102" cy="41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923928" y="2209858"/>
              <a:ext cx="2016223" cy="1924224"/>
            </a:xfrm>
            <a:prstGeom prst="ellipse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601111" y="4612460"/>
            <a:ext cx="1854188" cy="234669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26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Introduction about Thing+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/>
          <p:cNvGrpSpPr/>
          <p:nvPr/>
        </p:nvGrpSpPr>
        <p:grpSpPr>
          <a:xfrm>
            <a:off x="1259632" y="1613699"/>
            <a:ext cx="7427167" cy="400110"/>
            <a:chOff x="1259632" y="4462944"/>
            <a:chExt cx="6264696" cy="400110"/>
          </a:xfrm>
        </p:grpSpPr>
        <p:grpSp>
          <p:nvGrpSpPr>
            <p:cNvPr id="9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Non-SSL Port supported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47642" y="3722125"/>
            <a:ext cx="2260582" cy="1296144"/>
            <a:chOff x="6042596" y="3140968"/>
            <a:chExt cx="2877802" cy="1650038"/>
          </a:xfrm>
        </p:grpSpPr>
        <p:pic>
          <p:nvPicPr>
            <p:cNvPr id="30" name="Picture 4" descr="http://www.daliworks.net/wp-content/uploads/2014/10/main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596" y="3140968"/>
              <a:ext cx="2877802" cy="1650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ThingPlu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116" y="3702593"/>
              <a:ext cx="1095375" cy="371475"/>
            </a:xfrm>
            <a:prstGeom prst="rect">
              <a:avLst/>
            </a:prstGeom>
            <a:solidFill>
              <a:srgbClr val="002060"/>
            </a:solidFill>
          </p:spPr>
        </p:pic>
      </p:grpSp>
      <p:sp>
        <p:nvSpPr>
          <p:cNvPr id="33" name="줄무늬가 있는 오른쪽 화살표 19"/>
          <p:cNvSpPr/>
          <p:nvPr/>
        </p:nvSpPr>
        <p:spPr>
          <a:xfrm>
            <a:off x="3211003" y="2916991"/>
            <a:ext cx="2946189" cy="1022097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https://cdn0.iconfinder.com/data/icons/very-basic-android-l-lollipop-icon-pack/24/checked-128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05" y="279105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izwiki.net/wiki/lib/exe/fetch.php?media=products:wizwiki_w7500:wizwiki-w7500_main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9" t="20382" r="23265" b="15364"/>
          <a:stretch/>
        </p:blipFill>
        <p:spPr bwMode="auto">
          <a:xfrm rot="20038937">
            <a:off x="1242283" y="4081281"/>
            <a:ext cx="1889658" cy="147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hopwiznet.com/media/catalog/product/cache/1/image/600x600/9df78eab33525d08d6e5fb8d27136e95/s/h/shopdtl_1262_2015101913175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1" b="28540"/>
          <a:stretch/>
        </p:blipFill>
        <p:spPr bwMode="auto">
          <a:xfrm rot="415713">
            <a:off x="1477658" y="5368824"/>
            <a:ext cx="1414283" cy="6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줄무늬가 있는 오른쪽 화살표 19"/>
          <p:cNvSpPr/>
          <p:nvPr/>
        </p:nvSpPr>
        <p:spPr>
          <a:xfrm rot="20528132">
            <a:off x="2956997" y="4560575"/>
            <a:ext cx="3285817" cy="1022097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4" descr="https://cdn0.iconfinder.com/data/icons/very-basic-android-l-lollipop-icon-pack/24/checked-128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497" y="440992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55576" y="6144502"/>
            <a:ext cx="37426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Lightweight Hardware Platforms for 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IoT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 </a:t>
            </a:r>
          </a:p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(e.g., </a:t>
            </a:r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WIZwiki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 Platform)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77135" y="3002045"/>
            <a:ext cx="1690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Thing+</a:t>
            </a:r>
          </a:p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Cloud Service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36025" y="2236285"/>
            <a:ext cx="2665944" cy="2102687"/>
            <a:chOff x="936025" y="2236285"/>
            <a:chExt cx="2665944" cy="2102687"/>
          </a:xfrm>
        </p:grpSpPr>
        <p:sp>
          <p:nvSpPr>
            <p:cNvPr id="3" name="Rectangle 2"/>
            <p:cNvSpPr/>
            <p:nvPr/>
          </p:nvSpPr>
          <p:spPr>
            <a:xfrm>
              <a:off x="1162251" y="2236285"/>
              <a:ext cx="22134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B050"/>
                  </a:solidFill>
                  <a:latin typeface="+mn-ea"/>
                </a:rPr>
                <a:t>Arduino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B050"/>
                  </a:solidFill>
                  <a:latin typeface="+mn-ea"/>
                </a:rPr>
                <a:t> Platforms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25" y="2319519"/>
              <a:ext cx="2665944" cy="201945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27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1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"/>
          <p:cNvGrpSpPr/>
          <p:nvPr/>
        </p:nvGrpSpPr>
        <p:grpSpPr>
          <a:xfrm>
            <a:off x="1907703" y="2996952"/>
            <a:ext cx="6768753" cy="3339792"/>
            <a:chOff x="3697877" y="3152001"/>
            <a:chExt cx="2172630" cy="333979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&lt;</a:t>
              </a:r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실습 소개</a:t>
              </a:r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97877" y="3629471"/>
              <a:ext cx="217263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ea"/>
                </a:rPr>
                <a:t>실습 구성 요소 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n-ea"/>
                </a:rPr>
                <a:t>하드웨어 구성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[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실습 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#1]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개발 환경 구축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(Arduino &amp; Thing+)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[</a:t>
              </a:r>
              <a:r>
                <a:rPr lang="ko-KR" altLang="en-US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실습 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#2] Arduino / Sensor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동작 실습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[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실습 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#3] </a:t>
              </a:r>
              <a:r>
                <a:rPr lang="ko-KR" altLang="en-US" b="1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온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/</a:t>
              </a:r>
              <a:r>
                <a:rPr lang="ko-KR" altLang="en-US" b="1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습도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모니터링 시스템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(Thing+ Dashboard)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[</a:t>
              </a:r>
              <a:r>
                <a:rPr lang="ko-KR" altLang="en-US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실습 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#4]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조도 모니터링을 통한 사용자 알림 서비스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(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Rule</a:t>
              </a:r>
              <a:r>
                <a:rPr lang="en-US" altLang="ko-KR" sz="14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)</a:t>
              </a:r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</p:txBody>
        </p:sp>
      </p:grpSp>
      <p:pic>
        <p:nvPicPr>
          <p:cNvPr id="19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6102159">
            <a:off x="1883703" y="5071227"/>
            <a:ext cx="277864" cy="2959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6102159">
            <a:off x="1883703" y="5491204"/>
            <a:ext cx="277864" cy="2959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41" y="1234629"/>
            <a:ext cx="4987850" cy="9681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6102159">
            <a:off x="1883703" y="5910048"/>
            <a:ext cx="277864" cy="2959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6102159">
            <a:off x="1883702" y="4651251"/>
            <a:ext cx="277864" cy="2959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954163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"/>
          <p:cNvGrpSpPr/>
          <p:nvPr/>
        </p:nvGrpSpPr>
        <p:grpSpPr>
          <a:xfrm>
            <a:off x="1979712" y="2996952"/>
            <a:ext cx="5328592" cy="931762"/>
            <a:chOff x="3720990" y="3152001"/>
            <a:chExt cx="1710368" cy="93176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실습 구성 소개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구성 요소 및 하드웨어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74937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://www.en-mat.com/wp-content/uploads/2013/05/Cloud-Compu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001502"/>
            <a:ext cx="4856497" cy="48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What is Cloud?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서비스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8064" y="2060848"/>
            <a:ext cx="35049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“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인터넷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상의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유틸리티 데이터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서버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에 프로그램을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두고 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그때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그때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컴퓨터나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휴대폰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등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에 불러와서 사용하는 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웹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에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기반한 소프트웨어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서비스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”</a:t>
            </a:r>
          </a:p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 Wikipedia, “</a:t>
            </a:r>
            <a:r>
              <a:rPr lang="ko-KR" altLang="en-US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클라우드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컴퓨팅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” 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발췌</a:t>
            </a:r>
            <a:endParaRPr lang="ko-KR" alt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20067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구성 요소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Components and Services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04166" y="2228366"/>
            <a:ext cx="227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&lt;OSHW Platform&gt;</a:t>
            </a:r>
            <a:endParaRPr lang="ko-KR" altLang="en-US" dirty="0"/>
          </a:p>
        </p:txBody>
      </p:sp>
      <p:pic>
        <p:nvPicPr>
          <p:cNvPr id="27" name="Picture 4" descr="http://www.daliworks.net/wp-content/uploads/2014/10/main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408222"/>
            <a:ext cx="226058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6028299" y="2927823"/>
            <a:ext cx="2625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&lt;</a:t>
            </a:r>
            <a:r>
              <a:rPr lang="en-US" altLang="ko-KR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IoT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Cloud Platform&gt;</a:t>
            </a:r>
            <a:endParaRPr lang="ko-KR" altLang="en-US"/>
          </a:p>
        </p:txBody>
      </p:sp>
      <p:pic>
        <p:nvPicPr>
          <p:cNvPr id="5128" name="Picture 8" descr="http://www.emartee.com/Images/websites/emartee.com/4231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25741" r="6927" b="9945"/>
          <a:stretch/>
        </p:blipFill>
        <p:spPr bwMode="auto">
          <a:xfrm>
            <a:off x="1752463" y="5166261"/>
            <a:ext cx="1566373" cy="11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6102" y="4437112"/>
            <a:ext cx="2863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WIZnet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WizArduino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ETH</a:t>
            </a: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+ Ethernet)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86751" y="5804541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YwRobot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Easy Module Shield V1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30" name="Picture 10" descr="http://image2.aving.net/2015/12/29/20151229085152802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t="26491" r="17682" b="28149"/>
          <a:stretch/>
        </p:blipFill>
        <p:spPr bwMode="auto">
          <a:xfrm>
            <a:off x="6296690" y="4919225"/>
            <a:ext cx="2088232" cy="102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store.arduino.cc/includes/images/stickers_logo_tex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93" y="2509811"/>
            <a:ext cx="687749" cy="65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5652120" y="1988840"/>
            <a:ext cx="0" cy="450304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68" y="2735847"/>
            <a:ext cx="2438405" cy="1941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31" y="2716035"/>
            <a:ext cx="2438405" cy="19415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30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11677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Stacking Arduino Shields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8" name="Picture 8" descr="http://www.emartee.com/Images/websites/emartee.com/423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25741" r="6927" b="9945"/>
          <a:stretch/>
        </p:blipFill>
        <p:spPr bwMode="auto">
          <a:xfrm>
            <a:off x="5833929" y="1520609"/>
            <a:ext cx="2362690" cy="17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 3"/>
          <p:cNvSpPr/>
          <p:nvPr/>
        </p:nvSpPr>
        <p:spPr>
          <a:xfrm rot="7327940" flipV="1">
            <a:off x="4586474" y="2122534"/>
            <a:ext cx="1238031" cy="106401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3" name="Rectangle 8"/>
          <p:cNvSpPr/>
          <p:nvPr/>
        </p:nvSpPr>
        <p:spPr>
          <a:xfrm>
            <a:off x="6155627" y="3344247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YwRobot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Easy Module Shield V1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4" name="Picture 14" descr="http://cdn-data.motu.com/site/images/avb/ethernet-cable-fad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4569721">
            <a:off x="4422253" y="5706056"/>
            <a:ext cx="2960731" cy="1096256"/>
          </a:xfrm>
          <a:prstGeom prst="rect">
            <a:avLst/>
          </a:prstGeom>
          <a:noFill/>
        </p:spPr>
      </p:pic>
      <p:sp>
        <p:nvSpPr>
          <p:cNvPr id="35" name="줄무늬가 있는 오른쪽 화살표 19"/>
          <p:cNvSpPr/>
          <p:nvPr/>
        </p:nvSpPr>
        <p:spPr>
          <a:xfrm rot="12942542">
            <a:off x="4673878" y="4028683"/>
            <a:ext cx="787029" cy="562683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줄무늬가 있는 오른쪽 화살표 19"/>
          <p:cNvSpPr/>
          <p:nvPr/>
        </p:nvSpPr>
        <p:spPr>
          <a:xfrm rot="12942542">
            <a:off x="4308690" y="4770980"/>
            <a:ext cx="787029" cy="562683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8"/>
          <p:cNvSpPr/>
          <p:nvPr/>
        </p:nvSpPr>
        <p:spPr>
          <a:xfrm>
            <a:off x="6667501" y="4970283"/>
            <a:ext cx="15769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USB Micro-B Cable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8"/>
          <p:cNvSpPr/>
          <p:nvPr/>
        </p:nvSpPr>
        <p:spPr>
          <a:xfrm>
            <a:off x="6263631" y="5912200"/>
            <a:ext cx="957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LAN Cable</a:t>
            </a:r>
          </a:p>
        </p:txBody>
      </p:sp>
      <p:pic>
        <p:nvPicPr>
          <p:cNvPr id="2" name="Picture 2" descr="https://www.reichelt.de/bilder/web/xxl_ws/E910/ADUSBOTGABMB_0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7" t="52309" r="10984"/>
          <a:stretch/>
        </p:blipFill>
        <p:spPr bwMode="auto">
          <a:xfrm rot="3701545">
            <a:off x="5305779" y="4535529"/>
            <a:ext cx="1562410" cy="8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0" y="2985207"/>
            <a:ext cx="3664350" cy="277574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91422" y="2746372"/>
            <a:ext cx="2863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WIZnet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WizArduino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ETH</a:t>
            </a: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+ Ethernet)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31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50233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35" grpId="0" animBg="1"/>
      <p:bldP spid="36" grpId="0" animBg="1"/>
      <p:bldP spid="37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(cont’d)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1692771"/>
            <a:chOff x="1259632" y="4462944"/>
            <a:chExt cx="6264696" cy="1692771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WizArduino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 ETH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ATSAMD21G18 MCU with a 32-bit ARM® Cortex™-M0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+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Compatible with </a:t>
              </a:r>
              <a:r>
                <a:rPr lang="en-US" altLang="ko-KR" sz="14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Board (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  <a:hlinkClick r:id="rId2"/>
                </a:rPr>
                <a:t>www.arduino.org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  <a:endPara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Up to 48MHz Clock Speed, 256KB Flash Memory, 32K SRAM</a:t>
              </a:r>
              <a:endPara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W5500 TCP/IP Embedded Ethernet 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Controller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163550"/>
            <a:ext cx="4133399" cy="32912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41" y="3140968"/>
            <a:ext cx="4133399" cy="32912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32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85193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d3.alicdn.com/imgextra/i3/33841454/TB2IAiCaFXXXXXIXpXXXXXXXXXX_!!338414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4504" r="13123" b="13811"/>
          <a:stretch/>
        </p:blipFill>
        <p:spPr bwMode="auto">
          <a:xfrm>
            <a:off x="1815711" y="2453988"/>
            <a:ext cx="6088642" cy="441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(cont’d)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Top View: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Easy Module Shield V1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839944" y="3869179"/>
            <a:ext cx="2252233" cy="1872208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31429" y="3581147"/>
            <a:ext cx="1059403" cy="945840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0058" y="5558126"/>
            <a:ext cx="16097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DHT11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Temperature /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Humidity Sensor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11732" y="3662088"/>
            <a:ext cx="12522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CDS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Sensor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(Analog)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098" name="Picture 2" descr="https://camo.githubusercontent.com/59d77436cec1feebad798c7b1cf83d323143cc0e/687474703a2f2f6c6561726e696e672e67726f626f74726f6e6963732e636f6d2f696d616765732f5475746f7269616c732f44485431315f50696e732e706e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5" y="4885085"/>
            <a:ext cx="924160" cy="6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www.kocoafab.cc/data/15012104260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5" r="68733" b="20530"/>
          <a:stretch/>
        </p:blipFill>
        <p:spPr bwMode="auto">
          <a:xfrm rot="17652062">
            <a:off x="7598839" y="4712172"/>
            <a:ext cx="1163823" cy="8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0"/>
          <p:cNvSpPr/>
          <p:nvPr/>
        </p:nvSpPr>
        <p:spPr>
          <a:xfrm>
            <a:off x="4137195" y="3116358"/>
            <a:ext cx="1059403" cy="945840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4"/>
          <p:cNvSpPr/>
          <p:nvPr/>
        </p:nvSpPr>
        <p:spPr>
          <a:xfrm>
            <a:off x="2771800" y="2420888"/>
            <a:ext cx="196720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RGB LED</a:t>
            </a:r>
          </a:p>
          <a:p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Emitting Diode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31656" y="2050918"/>
            <a:ext cx="266402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Piezo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 Buzzer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Piezoelectric Buzzer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(Digital)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2" name="타원 20"/>
          <p:cNvSpPr/>
          <p:nvPr/>
        </p:nvSpPr>
        <p:spPr>
          <a:xfrm>
            <a:off x="5372253" y="3221107"/>
            <a:ext cx="1059403" cy="1488203"/>
          </a:xfrm>
          <a:prstGeom prst="ellipse">
            <a:avLst/>
          </a:prstGeom>
          <a:solidFill>
            <a:srgbClr val="C00000">
              <a:alpha val="20000"/>
            </a:srgbClr>
          </a:solidFill>
          <a:ln w="349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33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26008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5" grpId="0"/>
      <p:bldP spid="25" grpId="0"/>
      <p:bldP spid="27" grpId="0" animBg="1"/>
      <p:bldP spid="29" grpId="0"/>
      <p:bldP spid="3" grpId="0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실습 소개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하드웨어 구성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(cont’d)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SPI Pinout: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&amp;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W5500 Ethernet Shield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99" y="2924944"/>
            <a:ext cx="3100077" cy="28603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097523" y="3435025"/>
            <a:ext cx="1039105" cy="52514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0" name="오른쪽 화살표 29"/>
          <p:cNvSpPr/>
          <p:nvPr/>
        </p:nvSpPr>
        <p:spPr>
          <a:xfrm rot="7667742">
            <a:off x="7118748" y="2973663"/>
            <a:ext cx="561340" cy="368135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24" tIns="30612" rIns="61224" bIns="30612" rtlCol="0" anchor="ctr"/>
          <a:lstStyle/>
          <a:p>
            <a:pPr algn="ctr"/>
            <a:endParaRPr lang="ko-KR" altLang="en-US" sz="1200">
              <a:solidFill>
                <a:srgbClr val="C0000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999" y="3386819"/>
            <a:ext cx="3167899" cy="203382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713623" y="3929337"/>
            <a:ext cx="1128714" cy="42578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11841" y="4883757"/>
            <a:ext cx="835220" cy="9525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80474" y="5640000"/>
            <a:ext cx="23026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SPI Pinout:</a:t>
            </a:r>
          </a:p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Arduino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Mega2560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24745" y="5820573"/>
            <a:ext cx="2708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SPI Pinout:</a:t>
            </a:r>
          </a:p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W5500 Ethernet Shield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78930" y="2307864"/>
            <a:ext cx="21771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SPI bus signals</a:t>
            </a:r>
          </a:p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(SCLK / MISO / MOSI / CS)</a:t>
            </a:r>
            <a:endParaRPr lang="ko-KR" altLang="en-US" sz="1200" dirty="0"/>
          </a:p>
        </p:txBody>
      </p:sp>
      <p:sp>
        <p:nvSpPr>
          <p:cNvPr id="27" name="Rectangle 25"/>
          <p:cNvSpPr/>
          <p:nvPr/>
        </p:nvSpPr>
        <p:spPr>
          <a:xfrm>
            <a:off x="1250421" y="2369418"/>
            <a:ext cx="3802160" cy="76174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주의사항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본 </a:t>
            </a: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Pinout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은 </a:t>
            </a: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WizArduino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와 동일한 핀 배치임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Ethernet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기능 활용 시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SPI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핀을 제외한 나머지 핀 활용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34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4971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2" y="2996952"/>
            <a:ext cx="5328592" cy="2647295"/>
            <a:chOff x="3720990" y="3152001"/>
            <a:chExt cx="1710368" cy="2647295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실습 </a:t>
              </a:r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#1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algn="ctr"/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개발 환경 구축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Arduino IDE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설치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하드웨어 연결 및 확인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Thing+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가입하기 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/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둘러보기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51053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6512" y="-28488"/>
            <a:ext cx="9289032" cy="578746"/>
            <a:chOff x="-36512" y="-28488"/>
            <a:chExt cx="9289032" cy="578746"/>
          </a:xfrm>
        </p:grpSpPr>
        <p:sp>
          <p:nvSpPr>
            <p:cNvPr id="2" name="Rectangle 1"/>
            <p:cNvSpPr/>
            <p:nvPr/>
          </p:nvSpPr>
          <p:spPr>
            <a:xfrm flipH="1">
              <a:off x="-36512" y="-28488"/>
              <a:ext cx="9289032" cy="5787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cdn2.hubspot.net/hub/118587/file-381422060-png/general-icons-2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7" y="48696"/>
              <a:ext cx="401464" cy="401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1138773"/>
            <a:chOff x="1259632" y="4462944"/>
            <a:chExt cx="6264696" cy="1138773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IoT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서비스 구현을 위한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개발환경 구축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 IDE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설치 및 드라이버 구성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Thing+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회원 가입 및 둘러보기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8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754217" y="6094739"/>
            <a:ext cx="186621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IDE</a:t>
            </a:r>
          </a:p>
          <a:p>
            <a:pPr algn="ctr"/>
            <a:r>
              <a:rPr lang="en-US" altLang="ko-KR" sz="1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  <a:hlinkClick r:id="rId4"/>
              </a:rPr>
              <a:t>http://</a:t>
            </a:r>
            <a:r>
              <a:rPr lang="en-US" altLang="ko-KR" sz="1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  <a:hlinkClick r:id="rId4"/>
              </a:rPr>
              <a:t>www.arduino.cc</a:t>
            </a:r>
            <a:endParaRPr lang="en-US" altLang="ko-KR" sz="1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or </a:t>
            </a:r>
            <a:r>
              <a:rPr lang="en-US" altLang="ko-KR" sz="1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  <a:hlinkClick r:id="rId5"/>
              </a:rPr>
              <a:t>http://</a:t>
            </a:r>
            <a:r>
              <a:rPr lang="en-US" altLang="ko-KR" sz="1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  <a:hlinkClick r:id="rId5"/>
              </a:rPr>
              <a:t>www.arduino.org</a:t>
            </a:r>
            <a:r>
              <a:rPr lang="en-US" altLang="ko-KR" sz="1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285388" y="2892243"/>
            <a:ext cx="0" cy="3646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2"/>
          <p:cNvSpPr/>
          <p:nvPr/>
        </p:nvSpPr>
        <p:spPr>
          <a:xfrm>
            <a:off x="5763256" y="6094740"/>
            <a:ext cx="1548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Thing+ Cloud</a:t>
            </a:r>
            <a:endParaRPr lang="en-US" altLang="ko-KR" sz="1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  <a:hlinkClick r:id="rId6"/>
              </a:rPr>
              <a:t>https://</a:t>
            </a:r>
            <a:r>
              <a:rPr lang="en-US" altLang="ko-KR" sz="1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  <a:hlinkClick r:id="rId6"/>
              </a:rPr>
              <a:t>thingplus.net</a:t>
            </a:r>
            <a:r>
              <a:rPr lang="en-US" altLang="ko-KR" sz="1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5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3" r="12229"/>
          <a:stretch/>
        </p:blipFill>
        <p:spPr>
          <a:xfrm>
            <a:off x="4764996" y="3049796"/>
            <a:ext cx="3527080" cy="2747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91" y="2992522"/>
            <a:ext cx="2287885" cy="30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36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5414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Download the </a:t>
              </a:r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IDE 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  <a:hlinkClick r:id="rId2"/>
                </a:rPr>
                <a:t>www.arduino.cc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78630" y="6538912"/>
            <a:ext cx="3050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hlinkClick r:id="rId4"/>
              </a:rPr>
              <a:t>https://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hlinkClick r:id="rId4"/>
              </a:rPr>
              <a:t>www.arduino.cc/en/Main/Software</a:t>
            </a:r>
            <a:endParaRPr lang="en-US" altLang="ko-KR" sz="11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061" y="2064919"/>
            <a:ext cx="5473942" cy="438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2862262" y="2085974"/>
            <a:ext cx="1581827" cy="1239152"/>
            <a:chOff x="2862262" y="2085974"/>
            <a:chExt cx="1581827" cy="1239152"/>
          </a:xfrm>
        </p:grpSpPr>
        <p:sp>
          <p:nvSpPr>
            <p:cNvPr id="8" name="Rectangle 7"/>
            <p:cNvSpPr/>
            <p:nvPr/>
          </p:nvSpPr>
          <p:spPr>
            <a:xfrm>
              <a:off x="2862262" y="2085974"/>
              <a:ext cx="485601" cy="166689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 3"/>
            <p:cNvSpPr/>
            <p:nvPr/>
          </p:nvSpPr>
          <p:spPr>
            <a:xfrm rot="11958229" flipV="1">
              <a:off x="3248592" y="2253452"/>
              <a:ext cx="1195497" cy="1071674"/>
            </a:xfrm>
            <a:prstGeom prst="swooshArrow">
              <a:avLst>
                <a:gd name="adj1" fmla="val 25000"/>
                <a:gd name="adj2" fmla="val 28911"/>
              </a:avLst>
            </a:prstGeom>
            <a:gradFill>
              <a:gsLst>
                <a:gs pos="100000">
                  <a:srgbClr val="92D050">
                    <a:alpha val="0"/>
                  </a:srgbClr>
                </a:gs>
                <a:gs pos="6000">
                  <a:srgbClr val="92D050">
                    <a:alpha val="82000"/>
                  </a:srgbClr>
                </a:gs>
                <a:gs pos="50000">
                  <a:srgbClr val="92D050"/>
                </a:gs>
                <a:gs pos="50000">
                  <a:srgbClr val="92D050">
                    <a:alpha val="96000"/>
                  </a:srgbClr>
                </a:gs>
                <a:gs pos="100000">
                  <a:srgbClr val="92D050">
                    <a:alpha val="0"/>
                  </a:srgbClr>
                </a:gs>
              </a:gsLst>
              <a:lin ang="9600000" scaled="0"/>
            </a:gra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91758" y="2803475"/>
            <a:ext cx="2517409" cy="1043356"/>
            <a:chOff x="2843808" y="1894567"/>
            <a:chExt cx="2517409" cy="1043356"/>
          </a:xfrm>
        </p:grpSpPr>
        <p:sp>
          <p:nvSpPr>
            <p:cNvPr id="28" name="Rectangle 27"/>
            <p:cNvSpPr/>
            <p:nvPr/>
          </p:nvSpPr>
          <p:spPr>
            <a:xfrm>
              <a:off x="2843808" y="2091466"/>
              <a:ext cx="780492" cy="14287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 3"/>
            <p:cNvSpPr/>
            <p:nvPr/>
          </p:nvSpPr>
          <p:spPr>
            <a:xfrm rot="10535936" flipV="1">
              <a:off x="3690157" y="1894567"/>
              <a:ext cx="1671060" cy="1043356"/>
            </a:xfrm>
            <a:prstGeom prst="swooshArrow">
              <a:avLst>
                <a:gd name="adj1" fmla="val 25000"/>
                <a:gd name="adj2" fmla="val 28911"/>
              </a:avLst>
            </a:prstGeom>
            <a:gradFill>
              <a:gsLst>
                <a:gs pos="100000">
                  <a:srgbClr val="92D050">
                    <a:alpha val="0"/>
                  </a:srgbClr>
                </a:gs>
                <a:gs pos="6000">
                  <a:srgbClr val="92D050">
                    <a:alpha val="82000"/>
                  </a:srgbClr>
                </a:gs>
                <a:gs pos="50000">
                  <a:srgbClr val="92D050"/>
                </a:gs>
                <a:gs pos="50000">
                  <a:srgbClr val="92D050">
                    <a:alpha val="96000"/>
                  </a:srgbClr>
                </a:gs>
                <a:gs pos="100000">
                  <a:srgbClr val="92D050">
                    <a:alpha val="0"/>
                  </a:srgbClr>
                </a:gs>
              </a:gsLst>
              <a:lin ang="9600000" scaled="0"/>
            </a:gra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37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0724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Download the </a:t>
              </a:r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IDE 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  <a:hlinkClick r:id="rId2"/>
                </a:rPr>
                <a:t>www.arduino.org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10264" y="6472188"/>
            <a:ext cx="25875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http://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www.arduino.org/downloads</a:t>
            </a:r>
            <a:endParaRPr lang="en-US" altLang="ko-KR" sz="11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42" y="2139804"/>
            <a:ext cx="7099977" cy="4169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4884390" y="2285999"/>
            <a:ext cx="478185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 3"/>
          <p:cNvSpPr/>
          <p:nvPr/>
        </p:nvSpPr>
        <p:spPr>
          <a:xfrm rot="12804007" flipV="1">
            <a:off x="5138108" y="2649373"/>
            <a:ext cx="1198722" cy="921592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직사각형 5"/>
          <p:cNvSpPr/>
          <p:nvPr/>
        </p:nvSpPr>
        <p:spPr>
          <a:xfrm>
            <a:off x="6660232" y="4343400"/>
            <a:ext cx="1340768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 3"/>
          <p:cNvSpPr/>
          <p:nvPr/>
        </p:nvSpPr>
        <p:spPr>
          <a:xfrm rot="2419164">
            <a:off x="5376535" y="3896823"/>
            <a:ext cx="1198722" cy="897779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38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76326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21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IDE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43" y="1886361"/>
            <a:ext cx="3399978" cy="449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39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8678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What is Cloud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? (cont’d)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서비스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0" name="Picture 2" descr="http://www.en-mat.com/wp-content/uploads/2013/05/Cloud-Compu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001502"/>
            <a:ext cx="4856497" cy="48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08103" y="1988840"/>
            <a:ext cx="249299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개인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-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단말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정보의 입 </a:t>
            </a:r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/ </a:t>
            </a: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출력 담당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08103" y="2791961"/>
            <a:ext cx="286007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클라우드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서비스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-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서버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정보 분석 및 처리</a:t>
            </a:r>
            <a:endParaRPr lang="en-US" altLang="ko-KR" sz="16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정보의 저장 </a:t>
            </a:r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/ </a:t>
            </a: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관리 </a:t>
            </a:r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/ </a:t>
            </a: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유통</a:t>
            </a:r>
            <a:endParaRPr lang="en-US" altLang="ko-KR" sz="16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56176" y="4189437"/>
            <a:ext cx="266429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단말</a:t>
            </a: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의 역할은 </a:t>
            </a: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축소</a:t>
            </a: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되고</a:t>
            </a:r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어디에서나 접근 가능한 </a:t>
            </a:r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Cloud</a:t>
            </a: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를 통해 </a:t>
            </a:r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IT </a:t>
            </a: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정보 자원 수집 </a:t>
            </a:r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/ </a:t>
            </a:r>
            <a:r>
              <a:rPr lang="ko-KR" altLang="en-US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활용 가능</a:t>
            </a:r>
            <a:endParaRPr lang="en-US" altLang="ko-KR" sz="16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줄무늬가 있는 오른쪽 화살표 19"/>
          <p:cNvSpPr/>
          <p:nvPr/>
        </p:nvSpPr>
        <p:spPr>
          <a:xfrm>
            <a:off x="5253981" y="4179679"/>
            <a:ext cx="830188" cy="503938"/>
          </a:xfrm>
          <a:prstGeom prst="stripedRightArrow">
            <a:avLst>
              <a:gd name="adj1" fmla="val 50000"/>
              <a:gd name="adj2" fmla="val 2772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/>
          <p:cNvSpPr/>
          <p:nvPr/>
        </p:nvSpPr>
        <p:spPr>
          <a:xfrm>
            <a:off x="1525669" y="2708920"/>
            <a:ext cx="3478379" cy="1231106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모든 컴퓨팅 자원을 인터넷으로 사용 할 수 있는 서비스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Computing as a Service</a:t>
            </a:r>
          </a:p>
          <a:p>
            <a:pPr algn="ctr"/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(* Server-Based Computing)</a:t>
            </a:r>
            <a:endParaRPr lang="ko-KR" altLang="en-US" sz="1100" dirty="0"/>
          </a:p>
        </p:txBody>
      </p:sp>
      <p:sp>
        <p:nvSpPr>
          <p:cNvPr id="28" name="Rectangle 27"/>
          <p:cNvSpPr/>
          <p:nvPr/>
        </p:nvSpPr>
        <p:spPr>
          <a:xfrm>
            <a:off x="1522890" y="3940026"/>
            <a:ext cx="3478379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= ‘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n-ea"/>
              </a:rPr>
              <a:t>IT </a:t>
            </a:r>
            <a:r>
              <a:rPr lang="ko-KR" altLang="en-US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n-ea"/>
              </a:rPr>
              <a:t>자원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’</a:t>
            </a:r>
            <a:r>
              <a:rPr lang="ko-KR" altLang="en-US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을 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인터넷 기술을 통해 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n-ea"/>
              </a:rPr>
              <a:t>서비스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로 </a:t>
            </a:r>
            <a:r>
              <a:rPr lang="ko-KR" altLang="en-US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제공</a:t>
            </a:r>
            <a:endParaRPr lang="ko-KR" altLang="en-US" sz="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9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5" grpId="0"/>
      <p:bldP spid="26" grpId="0" animBg="1"/>
      <p:bldP spid="27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Manager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를 이용한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Board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96" y="2579125"/>
            <a:ext cx="6249272" cy="319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40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77896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815608"/>
            <a:chOff x="1259632" y="4462944"/>
            <a:chExt cx="6264696" cy="815608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Manager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를 이용한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Board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M0 </a:t>
              </a:r>
              <a:r>
                <a:rPr lang="ko-KR" altLang="en-US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입력 후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en-US" altLang="ko-KR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SAMD Boards </a:t>
              </a:r>
              <a:r>
                <a:rPr lang="en-US" altLang="ko-KR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Install </a:t>
              </a:r>
              <a:r>
                <a:rPr lang="ko-KR" altLang="en-US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진행</a:t>
              </a:r>
              <a:endPara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40" y="2636912"/>
            <a:ext cx="6425984" cy="3603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25"/>
          <p:cNvSpPr/>
          <p:nvPr/>
        </p:nvSpPr>
        <p:spPr>
          <a:xfrm>
            <a:off x="3151574" y="4725144"/>
            <a:ext cx="3416915" cy="76174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관련 드라이버 설치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초기 설치 시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관련 드라이버 설치 팝업 창이 나옵니다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꼭 설치하셔야 정상 동작을 확인 할 수 있습니다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41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83723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1046440"/>
            <a:chOff x="1259632" y="4462944"/>
            <a:chExt cx="6264696" cy="104644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Ethernet2 Library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설치 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Ethernet </a:t>
              </a:r>
              <a:r>
                <a:rPr lang="ko-KR" altLang="en-US" sz="14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기능을 위한 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W5500 chip</a:t>
              </a:r>
              <a:r>
                <a:rPr lang="ko-KR" altLang="en-US" sz="14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은 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Ethernet2 Library</a:t>
              </a:r>
              <a:r>
                <a:rPr lang="ko-KR" altLang="en-US" sz="14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를 사용</a:t>
              </a:r>
              <a:endPara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[Manage Libraries] </a:t>
              </a:r>
              <a:r>
                <a:rPr lang="ko-KR" altLang="en-US" sz="14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선택 후 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ethernet2</a:t>
              </a:r>
              <a:r>
                <a:rPr lang="en-US" altLang="ko-KR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4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로 검색</a:t>
              </a:r>
              <a:endPara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24944"/>
            <a:ext cx="4477093" cy="2238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93"/>
          <a:stretch/>
        </p:blipFill>
        <p:spPr>
          <a:xfrm>
            <a:off x="2443763" y="5106083"/>
            <a:ext cx="5120570" cy="125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47" y="2671773"/>
            <a:ext cx="2545806" cy="1909355"/>
          </a:xfrm>
          <a:prstGeom prst="rect">
            <a:avLst/>
          </a:prstGeom>
        </p:spPr>
      </p:pic>
      <p:sp>
        <p:nvSpPr>
          <p:cNvPr id="28" name="Rectangle 25"/>
          <p:cNvSpPr/>
          <p:nvPr/>
        </p:nvSpPr>
        <p:spPr>
          <a:xfrm>
            <a:off x="5834617" y="4469536"/>
            <a:ext cx="2630180" cy="51937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Ethernet Shield v2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(WIZnet W5500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적용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42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44467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26" y="2021268"/>
            <a:ext cx="3265598" cy="48367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연결 및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Board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선택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80220" y="2886075"/>
            <a:ext cx="1271588" cy="2635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1" name="Rectangle 25"/>
          <p:cNvSpPr/>
          <p:nvPr/>
        </p:nvSpPr>
        <p:spPr>
          <a:xfrm>
            <a:off x="5379857" y="2496887"/>
            <a:ext cx="2630180" cy="100412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 Board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선택 절차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도구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(Tools) -&gt; Board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Arduino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 M0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선택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Board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가 연결된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COM Port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확인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Rectangle 25"/>
          <p:cNvSpPr/>
          <p:nvPr/>
        </p:nvSpPr>
        <p:spPr>
          <a:xfrm>
            <a:off x="5379857" y="4149080"/>
            <a:ext cx="3231643" cy="176586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Driver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설치에 실패 할 경우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‘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아두이노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기초 및 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이더넷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시작하기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’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강의자료의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‘5. Arduino Driver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설치 에러 발생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’ (p.42~)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참조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Link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http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wiznetacademy.com/wp/wp-content/uploads/2016/07/Lecture_Note_Arduino_Ethernet.pdf</a:t>
            </a:r>
            <a:endParaRPr lang="en-US" altLang="ko-KR" sz="11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직사각형 15"/>
          <p:cNvSpPr/>
          <p:nvPr/>
        </p:nvSpPr>
        <p:spPr>
          <a:xfrm>
            <a:off x="3462921" y="6562725"/>
            <a:ext cx="1282700" cy="127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515" y="1991308"/>
            <a:ext cx="970009" cy="5525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직사각형 15"/>
          <p:cNvSpPr/>
          <p:nvPr/>
        </p:nvSpPr>
        <p:spPr>
          <a:xfrm>
            <a:off x="3824515" y="2406393"/>
            <a:ext cx="972710" cy="1449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4" name=" 3"/>
          <p:cNvSpPr/>
          <p:nvPr/>
        </p:nvSpPr>
        <p:spPr>
          <a:xfrm rot="20669694">
            <a:off x="2691377" y="2478214"/>
            <a:ext cx="1127296" cy="448226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43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06664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1" grpId="0" animBg="1"/>
      <p:bldP spid="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44</a:t>
            </a:fld>
            <a:r>
              <a:rPr lang="ko-KR" altLang="en-US" smtClean="0"/>
              <a:t> </a:t>
            </a:r>
            <a:r>
              <a:rPr lang="en-US" altLang="ko-KR" dirty="0" smtClean="0"/>
              <a:t>/ 107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43085"/>
            <a:ext cx="3744416" cy="44047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IDE: Upload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상세 메시지 출력 설정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26583" y="4495800"/>
            <a:ext cx="1858380" cy="17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1" name="Rectangle 25"/>
          <p:cNvSpPr/>
          <p:nvPr/>
        </p:nvSpPr>
        <p:spPr>
          <a:xfrm>
            <a:off x="5327188" y="2060848"/>
            <a:ext cx="3325088" cy="100412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Board: upload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상세 메시지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파일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(File) -&gt;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환경설정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(Preferences)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다음 동작 중 자세한 설명 보이기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(Show verbose output during):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업로드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(upload)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에 체크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4" name=" 3"/>
          <p:cNvSpPr/>
          <p:nvPr/>
        </p:nvSpPr>
        <p:spPr>
          <a:xfrm rot="20669694" flipV="1">
            <a:off x="2782388" y="4408836"/>
            <a:ext cx="1547010" cy="1045693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323426"/>
            <a:ext cx="4127792" cy="3324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직사각형 15"/>
          <p:cNvSpPr/>
          <p:nvPr/>
        </p:nvSpPr>
        <p:spPr>
          <a:xfrm>
            <a:off x="4601223" y="4301533"/>
            <a:ext cx="2146710" cy="186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직사각형 15"/>
          <p:cNvSpPr/>
          <p:nvPr/>
        </p:nvSpPr>
        <p:spPr>
          <a:xfrm>
            <a:off x="7408333" y="6337055"/>
            <a:ext cx="516467" cy="143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9" name=" 3"/>
          <p:cNvSpPr/>
          <p:nvPr/>
        </p:nvSpPr>
        <p:spPr>
          <a:xfrm rot="7954745" flipV="1">
            <a:off x="6657517" y="3866839"/>
            <a:ext cx="863012" cy="583348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10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34" grpId="0" animBg="1"/>
      <p:bldP spid="31" grpId="0" animBg="1"/>
      <p:bldP spid="28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704856" cy="1508105"/>
            <a:chOff x="1259632" y="4462944"/>
            <a:chExt cx="6264696" cy="1508105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실습에 활용할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라이브러리 설치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Library Manager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를 통해 설치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(timer</a:t>
              </a:r>
              <a:r>
                <a:rPr lang="ko-KR" altLang="en-US" sz="12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별도 설치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필요한 각각 라이브러리를 확인 후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각각 다운로드 및 설치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4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제공된 실습 파일에 포함</a:t>
              </a:r>
              <a:endPara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4440" y="3247524"/>
            <a:ext cx="724996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Thingplus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3"/>
              </a:rPr>
              <a:t>https://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3"/>
              </a:rPr>
              <a:t>github.com/daliworks/arduino_library</a:t>
            </a:r>
            <a:endParaRPr lang="en-US" altLang="ko-KR" sz="11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ArduinoJson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4"/>
              </a:rPr>
              <a:t>https://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4"/>
              </a:rPr>
              <a:t>github.com/bblanchon/ArduinoJson</a:t>
            </a:r>
            <a:endParaRPr lang="en-US" altLang="ko-KR" sz="11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PubSubClient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5"/>
              </a:rPr>
              <a:t>https://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5"/>
              </a:rPr>
              <a:t>github.com/knolleary/pubsubclient</a:t>
            </a:r>
            <a:endParaRPr lang="en-US" altLang="ko-KR" sz="11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Time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timekeep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6"/>
              </a:rPr>
              <a:t>http://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6"/>
              </a:rPr>
              <a:t>playground.arduino.cc/code/time</a:t>
            </a:r>
            <a:endParaRPr lang="en-US" altLang="ko-KR" sz="11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Timer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7"/>
              </a:rPr>
              <a:t>http://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7"/>
              </a:rPr>
              <a:t>www.doctormonk.com/2012/01/arduino-timer-library.html</a:t>
            </a:r>
            <a:endParaRPr lang="en-US" altLang="ko-KR" sz="11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SimpleDHT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8"/>
              </a:rPr>
              <a:t>https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8"/>
              </a:rPr>
              <a:t>://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8"/>
              </a:rPr>
              <a:t>github.com/winlinvip/SimpleDHT/releases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14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49" y="2885672"/>
            <a:ext cx="3590220" cy="179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25"/>
          <p:cNvSpPr/>
          <p:nvPr/>
        </p:nvSpPr>
        <p:spPr>
          <a:xfrm>
            <a:off x="5508104" y="4918948"/>
            <a:ext cx="295232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Manage Libraries </a:t>
            </a:r>
            <a:r>
              <a:rPr lang="ko-KR" altLang="en-US" sz="1600" b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기능 활용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Ethernet2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라이브러리 설치와 동일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45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0204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46</a:t>
            </a:fld>
            <a:r>
              <a:rPr lang="ko-KR" altLang="en-US" smtClean="0"/>
              <a:t> </a:t>
            </a:r>
            <a:r>
              <a:rPr lang="en-US" altLang="ko-KR" dirty="0" smtClean="0"/>
              <a:t>/ 107</a:t>
            </a:r>
            <a:endParaRPr lang="ko-KR" altLang="en-US" dirty="0"/>
          </a:p>
        </p:txBody>
      </p:sp>
      <p:sp>
        <p:nvSpPr>
          <p:cNvPr id="31" name="Rectangle 25"/>
          <p:cNvSpPr/>
          <p:nvPr/>
        </p:nvSpPr>
        <p:spPr>
          <a:xfrm>
            <a:off x="1149078" y="5949280"/>
            <a:ext cx="3965306" cy="76174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필요한 상세 라이브러리 리스트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Thing+ </a:t>
            </a:r>
            <a:r>
              <a:rPr lang="ko-KR" altLang="en-US" sz="1050" b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오픈하드웨어 지원</a:t>
            </a: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050" b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아두이노 사용자 가이드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참조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Link: </a:t>
            </a:r>
            <a:r>
              <a:rPr lang="en-US" altLang="ko-KR" sz="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hlinkClick r:id="rId2"/>
              </a:rPr>
              <a:t>http://support.thingplus.net/ko/open-hardware/arduino-noSSL-user-guide.html</a:t>
            </a:r>
            <a:endParaRPr lang="en-US" altLang="ko-KR" sz="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560840" cy="1138773"/>
            <a:chOff x="1259632" y="4462944"/>
            <a:chExt cx="6377446" cy="1138773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601740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실습에 활용할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라이브러리 설치 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Libraries: </a:t>
              </a:r>
              <a:r>
                <a:rPr lang="en-US" altLang="ko-KR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Thingplus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/ </a:t>
              </a:r>
              <a:r>
                <a:rPr lang="en-US" altLang="ko-KR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ArduinoJson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/ </a:t>
              </a:r>
              <a:r>
                <a:rPr lang="en-US" altLang="ko-KR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PubSubClient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/ Time (</a:t>
              </a:r>
              <a:r>
                <a:rPr lang="en-US" altLang="ko-KR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timekeep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	     </a:t>
              </a: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SimpleDHT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/ Timer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1" name="Rectangle 25"/>
          <p:cNvSpPr/>
          <p:nvPr/>
        </p:nvSpPr>
        <p:spPr>
          <a:xfrm>
            <a:off x="1259632" y="5085184"/>
            <a:ext cx="2313640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Copy &amp; Paste</a:t>
            </a:r>
            <a:endParaRPr lang="en-US" altLang="ko-KR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9290" y="4426093"/>
            <a:ext cx="2879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&lt;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제공된 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ArduinoLibraries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폴더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&gt;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 3"/>
          <p:cNvSpPr/>
          <p:nvPr/>
        </p:nvSpPr>
        <p:spPr>
          <a:xfrm rot="614328" flipV="1">
            <a:off x="3092926" y="4717858"/>
            <a:ext cx="1644923" cy="921592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938402" y="3708321"/>
            <a:ext cx="4125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&lt;</a:t>
            </a:r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</a:t>
            </a:r>
            <a:r>
              <a:rPr lang="ko-KR" altLang="en-US" sz="14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의 사용자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Libraries </a:t>
            </a: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폴더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pt-BR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C:\Users\Administrator\Documents\Arduino\libraries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923446"/>
            <a:ext cx="3574438" cy="139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546" y="4288499"/>
            <a:ext cx="3652254" cy="222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92942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1" grpId="0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704856" cy="769441"/>
            <a:chOff x="1259632" y="4462944"/>
            <a:chExt cx="6264696" cy="769441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실습에 활용할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라이브러리 설치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PubSubClient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: Header file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수정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15" y="2636907"/>
            <a:ext cx="7902943" cy="3445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187624" y="4005064"/>
            <a:ext cx="2088232" cy="24308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1187624" y="5013176"/>
            <a:ext cx="1555576" cy="24308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47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8935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5431"/>
          <a:stretch/>
        </p:blipFill>
        <p:spPr>
          <a:xfrm>
            <a:off x="1517896" y="2040178"/>
            <a:ext cx="6841784" cy="47811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회원가입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65826" y="1675741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hlinkClick r:id="rId4"/>
              </a:rPr>
              <a:t>https://iot.thingplus.net</a:t>
            </a:r>
            <a:endParaRPr lang="ko-KR" alt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48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0575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둘러보기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#1: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환경 구축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2856"/>
            <a:ext cx="4874073" cy="263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61" y="2924943"/>
            <a:ext cx="4934950" cy="266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" descr="http://support.thingplus.net/assets/3_timelin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2955"/>
          <a:stretch/>
        </p:blipFill>
        <p:spPr bwMode="auto">
          <a:xfrm>
            <a:off x="2648001" y="3851449"/>
            <a:ext cx="5384874" cy="287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90" y="1830473"/>
            <a:ext cx="4587542" cy="288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49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71052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What is Cloud? (cont’d)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다양한 </a:t>
              </a:r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서비스들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6" name="Picture 8" descr="http://www.lumity.org/blog/wp-content/uploads/2012/10/clou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634" y="2632834"/>
            <a:ext cx="1058094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pload.wikimedia.org/wikipedia/commons/thumb/5/5c/AWS_Simple_Icons_AWS_Cloud.svg/2000px-AWS_Simple_Icons_AWS_Cloud.sv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32130" r="19569" b="30071"/>
          <a:stretch/>
        </p:blipFill>
        <p:spPr bwMode="auto">
          <a:xfrm>
            <a:off x="6569530" y="3513180"/>
            <a:ext cx="1032302" cy="67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blog.rocketsoftware.com/wp-content/uploads/2015/02/Bluemix-logo-r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671" y="4319677"/>
            <a:ext cx="1596315" cy="5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cloud.ibinfo.co.kr/wp-content/uploads/2015/05/azure-i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91" y="5042105"/>
            <a:ext cx="1922073" cy="69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5" name="Picture 2" descr="http://www.en-mat.com/wp-content/uploads/2013/05/Cloud-Comput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01503"/>
            <a:ext cx="4716524" cy="47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8291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2" y="2996952"/>
            <a:ext cx="5328592" cy="2647295"/>
            <a:chOff x="3720990" y="3152001"/>
            <a:chExt cx="1710368" cy="2647295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실습 </a:t>
              </a:r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#2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Arduino / </a:t>
              </a:r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Sensor </a:t>
              </a:r>
              <a:r>
                <a:rPr lang="ko-KR" altLang="en-US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동작 실습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Sensor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둘러보기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Arduino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코드 구성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동작 확인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4307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6512" y="-28488"/>
            <a:ext cx="9289032" cy="578746"/>
            <a:chOff x="-36512" y="-28488"/>
            <a:chExt cx="9289032" cy="578746"/>
          </a:xfrm>
        </p:grpSpPr>
        <p:sp>
          <p:nvSpPr>
            <p:cNvPr id="2" name="Rectangle 1"/>
            <p:cNvSpPr/>
            <p:nvPr/>
          </p:nvSpPr>
          <p:spPr>
            <a:xfrm flipH="1">
              <a:off x="-36512" y="-28488"/>
              <a:ext cx="9289032" cy="5787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cdn2.hubspot.net/hub/118587/file-381422060-png/general-icons-2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7" y="48696"/>
              <a:ext cx="401464" cy="401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Arduino / Sensor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동작 실습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1138773"/>
            <a:chOff x="1259632" y="4462944"/>
            <a:chExt cx="6264696" cy="1138773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및 장치의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동작 확인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IoT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서비스 구현 시 활용할 </a:t>
              </a: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/ Sensor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등 하드웨어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동작 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코드 구성 및 펌웨어 업로드 실습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8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806383" y="5874254"/>
            <a:ext cx="1220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Arduino IDE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Rectangle 32"/>
          <p:cNvSpPr/>
          <p:nvPr/>
        </p:nvSpPr>
        <p:spPr>
          <a:xfrm>
            <a:off x="4108680" y="5874253"/>
            <a:ext cx="4146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WizArduino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 M0 ETH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+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Easy Module Shield V1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92" y="3176755"/>
            <a:ext cx="3787377" cy="2462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96" y="2773035"/>
            <a:ext cx="2287885" cy="30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51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54188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Sensor / Actuators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Arduino / Sensor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동작 실습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8" name="직사각형 13"/>
          <p:cNvSpPr/>
          <p:nvPr/>
        </p:nvSpPr>
        <p:spPr>
          <a:xfrm>
            <a:off x="1187624" y="2559468"/>
            <a:ext cx="160973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DHT11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Temperature /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Humidity Sensor</a:t>
            </a: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D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igital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4</a:t>
            </a: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Input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직사각형 15"/>
          <p:cNvSpPr/>
          <p:nvPr/>
        </p:nvSpPr>
        <p:spPr>
          <a:xfrm>
            <a:off x="3088892" y="2559469"/>
            <a:ext cx="12522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CDS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Sensor</a:t>
            </a: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A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nalog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1</a:t>
            </a: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Input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1" name="Picture 2" descr="https://camo.githubusercontent.com/59d77436cec1feebad798c7b1cf83d323143cc0e/687474703a2f2f6c6561726e696e672e67726f626f74726f6e6963732e636f6d2f696d616765732f5475746f7269616c732f44485431315f50696e73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6" y="3564947"/>
            <a:ext cx="1571368" cy="115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kocoafab.cc/data/1501210426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5" r="68733" b="20530"/>
          <a:stretch/>
        </p:blipFill>
        <p:spPr bwMode="auto">
          <a:xfrm rot="17652062">
            <a:off x="3090897" y="3755341"/>
            <a:ext cx="1163823" cy="8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27"/>
          <p:cNvSpPr/>
          <p:nvPr/>
        </p:nvSpPr>
        <p:spPr>
          <a:xfrm>
            <a:off x="4632298" y="2559469"/>
            <a:ext cx="1585690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Piezo Buzzer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Piezoelectric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Buzzer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D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igital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5</a:t>
            </a: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Output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직사각형 29"/>
          <p:cNvSpPr/>
          <p:nvPr/>
        </p:nvSpPr>
        <p:spPr>
          <a:xfrm>
            <a:off x="6493468" y="2559469"/>
            <a:ext cx="196720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+mn-ea"/>
              </a:rPr>
              <a:t>LED</a:t>
            </a:r>
          </a:p>
          <a:p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Light Emitting Diode</a:t>
            </a: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D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igital </a:t>
            </a:r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9</a:t>
            </a: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Output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8" name="Picture 4" descr="http://www.kocoafab.cc/data/1501210325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63497" y="3640236"/>
            <a:ext cx="825520" cy="108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www.kocoafab.cc/data/1501210256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65170"/>
            <a:ext cx="1066370" cy="168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연결선 33"/>
          <p:cNvCxnSpPr/>
          <p:nvPr/>
        </p:nvCxnSpPr>
        <p:spPr>
          <a:xfrm>
            <a:off x="2883308" y="2302963"/>
            <a:ext cx="0" cy="364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34"/>
          <p:cNvCxnSpPr/>
          <p:nvPr/>
        </p:nvCxnSpPr>
        <p:spPr>
          <a:xfrm>
            <a:off x="4509264" y="2313123"/>
            <a:ext cx="0" cy="364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35"/>
          <p:cNvCxnSpPr/>
          <p:nvPr/>
        </p:nvCxnSpPr>
        <p:spPr>
          <a:xfrm>
            <a:off x="6372200" y="2302963"/>
            <a:ext cx="0" cy="364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52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922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6" grpId="0"/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코드 기본 구조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Arduino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/ Sensor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동작 실습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4" name="Rectangle 25"/>
          <p:cNvSpPr/>
          <p:nvPr/>
        </p:nvSpPr>
        <p:spPr>
          <a:xfrm>
            <a:off x="1434681" y="2492896"/>
            <a:ext cx="3031643" cy="76174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setup()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전원 인가 시 가장 처음에 한 번만 실행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각종 설정 및 초기화 담당 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1434681" y="3603357"/>
            <a:ext cx="3031643" cy="76174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loop()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실제 응용 동작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반복 수행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Arduino</a:t>
            </a:r>
            <a:r>
              <a:rPr lang="ko-KR" altLang="en-US" sz="1050" b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응용 프로그램의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main routine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 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45" y="1746484"/>
            <a:ext cx="3399978" cy="449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53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93446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06" y="2012457"/>
            <a:ext cx="4051526" cy="48455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LED Blink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예제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Arduino / Sensor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동작 실습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5125151" y="4438584"/>
            <a:ext cx="3124944" cy="173124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 Blink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예제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: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동작 확인 과정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파일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예제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&gt; 01. Basics &gt; Blink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Setup / Loop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구성 확인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LED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의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Pin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번호 확인 및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코드 수정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n-ea"/>
              </a:rPr>
              <a:t>LED_BUILTIN = Digital 13 Pin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컴파일 및 펌웨어 업로드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동작 확인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직사각형 15"/>
          <p:cNvSpPr/>
          <p:nvPr/>
        </p:nvSpPr>
        <p:spPr>
          <a:xfrm>
            <a:off x="976524" y="3052961"/>
            <a:ext cx="1276115" cy="161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1" name="직사각형 15"/>
          <p:cNvSpPr/>
          <p:nvPr/>
        </p:nvSpPr>
        <p:spPr>
          <a:xfrm>
            <a:off x="2280866" y="3310988"/>
            <a:ext cx="1450976" cy="151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5" name="직사각형 15"/>
          <p:cNvSpPr/>
          <p:nvPr/>
        </p:nvSpPr>
        <p:spPr>
          <a:xfrm>
            <a:off x="3755654" y="3608378"/>
            <a:ext cx="1004888" cy="1444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146346"/>
            <a:ext cx="4069241" cy="197442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54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7128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Source code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#2: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Arduino / Sensor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동작 실습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1" name="Rectangle 25"/>
          <p:cNvSpPr/>
          <p:nvPr/>
        </p:nvSpPr>
        <p:spPr>
          <a:xfrm>
            <a:off x="1115616" y="2118263"/>
            <a:ext cx="3672408" cy="174278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Arduino Sensors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예제 코드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제공된 파일의 </a:t>
            </a:r>
            <a:r>
              <a: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2_ArduinoExamples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폴더 선택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P1_TestSensors_EasyShield_WizArduino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폴더 선택</a:t>
            </a:r>
            <a:endParaRPr lang="en-US" altLang="ko-KR" sz="105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P1_TestSensors_EasyShield_WizArduino.ino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실행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Sensor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의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Pin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번호 및 코드 확인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컴파일 및 펌웨어 업로드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동작 확인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4" y="3933056"/>
            <a:ext cx="3787377" cy="2462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028" y="1700808"/>
            <a:ext cx="3627193" cy="468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55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6090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1" y="2996952"/>
            <a:ext cx="5832649" cy="2924294"/>
            <a:chOff x="3720990" y="3152001"/>
            <a:chExt cx="1872160" cy="2924294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실습 </a:t>
              </a:r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#3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872160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Thing+ Dashboard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를 활용한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algn="ctr"/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온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/</a:t>
              </a:r>
              <a:r>
                <a:rPr lang="ko-KR" altLang="en-US" b="1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습도 </a:t>
              </a:r>
              <a:r>
                <a:rPr lang="ko-KR" altLang="en-US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모니터링 시스템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Arduino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코드 구성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Thing+ Gateway / Dashboard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구성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동작 확인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0008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6512" y="-28488"/>
            <a:ext cx="9289032" cy="578746"/>
            <a:chOff x="-36512" y="-28488"/>
            <a:chExt cx="9289032" cy="578746"/>
          </a:xfrm>
        </p:grpSpPr>
        <p:sp>
          <p:nvSpPr>
            <p:cNvPr id="2" name="Rectangle 1"/>
            <p:cNvSpPr/>
            <p:nvPr/>
          </p:nvSpPr>
          <p:spPr>
            <a:xfrm flipH="1">
              <a:off x="-36512" y="-28488"/>
              <a:ext cx="9289032" cy="5787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cdn2.hubspot.net/hub/118587/file-381422060-png/general-icons-2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7" y="48696"/>
              <a:ext cx="401464" cy="401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704856" cy="1508105"/>
            <a:chOff x="1259632" y="4462944"/>
            <a:chExt cx="6498921" cy="1508105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6138881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Dashboard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를 활용한 </a:t>
              </a:r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온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/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습도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모니터링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Gateway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설정 및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Sensor ID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Dashboard 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구성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코드 구조 및 활용된 라이브러리 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8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1" name="줄무늬가 있는 오른쪽 화살표 19"/>
          <p:cNvSpPr/>
          <p:nvPr/>
        </p:nvSpPr>
        <p:spPr>
          <a:xfrm>
            <a:off x="4112023" y="4583423"/>
            <a:ext cx="1739620" cy="886738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6174" r="47735" b="1654"/>
          <a:stretch/>
        </p:blipFill>
        <p:spPr>
          <a:xfrm>
            <a:off x="5912724" y="3508356"/>
            <a:ext cx="2655211" cy="19744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54404" y="5553224"/>
            <a:ext cx="1371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Thing+</a:t>
            </a:r>
          </a:p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Dashboard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8" name="Picture 12" descr="http://mqtt.org/new/wp-content/uploads/2011/08/mqttorg-gl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73" y="4879121"/>
            <a:ext cx="1129245" cy="2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73293" y="3137624"/>
            <a:ext cx="3814731" cy="3216790"/>
            <a:chOff x="973293" y="2509811"/>
            <a:chExt cx="4559243" cy="3844603"/>
          </a:xfrm>
        </p:grpSpPr>
        <p:pic>
          <p:nvPicPr>
            <p:cNvPr id="26" name="Picture 8" descr="http://www.emartee.com/Images/websites/emartee.com/4231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7" t="25741" r="6927" b="9945"/>
            <a:stretch/>
          </p:blipFill>
          <p:spPr bwMode="auto">
            <a:xfrm>
              <a:off x="1752463" y="5166261"/>
              <a:ext cx="1566373" cy="1188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1996102" y="4437112"/>
              <a:ext cx="2863930" cy="551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WIZnet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sz="12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WizArduino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 ETH</a:t>
              </a:r>
            </a:p>
            <a:p>
              <a:pPr algn="ctr"/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en-US" altLang="ko-KR" sz="12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 + Ethernet)</a:t>
              </a:r>
              <a:endParaRPr lang="ko-KR" alt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86751" y="5804541"/>
              <a:ext cx="2061846" cy="514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YwRobot</a:t>
              </a:r>
              <a:endParaRPr lang="en-US" altLang="ko-KR" sz="11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en-US" altLang="ko-KR" sz="11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Easy Module Shield V1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0" name="Picture 2" descr="https://store.arduino.cc/includes/images/stickers_logo_tex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3" y="2509811"/>
              <a:ext cx="687749" cy="653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168" y="2735847"/>
              <a:ext cx="2438405" cy="194158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131" y="2716035"/>
              <a:ext cx="2438405" cy="19415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57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38843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81" y="4095857"/>
            <a:ext cx="7915219" cy="2285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게이트웨이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등록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0" y="2152913"/>
            <a:ext cx="7915219" cy="1576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6217907" y="976703"/>
            <a:ext cx="1636961" cy="2801597"/>
            <a:chOff x="6084168" y="1484784"/>
            <a:chExt cx="1636961" cy="28015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4168" y="1484784"/>
              <a:ext cx="1636961" cy="28015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/>
            <p:cNvSpPr/>
            <p:nvPr/>
          </p:nvSpPr>
          <p:spPr>
            <a:xfrm>
              <a:off x="6084168" y="1484784"/>
              <a:ext cx="1636961" cy="2801597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 3"/>
          <p:cNvSpPr/>
          <p:nvPr/>
        </p:nvSpPr>
        <p:spPr>
          <a:xfrm rot="15111774">
            <a:off x="7318447" y="1761298"/>
            <a:ext cx="670953" cy="871384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8086119" y="2104108"/>
            <a:ext cx="686050" cy="428099"/>
          </a:xfrm>
          <a:prstGeom prst="ellipse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줄무늬가 있는 오른쪽 화살표 19"/>
          <p:cNvSpPr/>
          <p:nvPr/>
        </p:nvSpPr>
        <p:spPr>
          <a:xfrm rot="5400000">
            <a:off x="4113306" y="3002879"/>
            <a:ext cx="974042" cy="1064766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24"/>
          <p:cNvSpPr/>
          <p:nvPr/>
        </p:nvSpPr>
        <p:spPr>
          <a:xfrm>
            <a:off x="8268684" y="4506293"/>
            <a:ext cx="442392" cy="346683"/>
          </a:xfrm>
          <a:prstGeom prst="ellipse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5"/>
          <p:cNvSpPr/>
          <p:nvPr/>
        </p:nvSpPr>
        <p:spPr>
          <a:xfrm>
            <a:off x="6371724" y="4959650"/>
            <a:ext cx="2496552" cy="51937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설정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게이트웨이 관리의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(+)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클릭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새로운 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게이트웨이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등록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Rectangle 25"/>
          <p:cNvSpPr/>
          <p:nvPr/>
        </p:nvSpPr>
        <p:spPr>
          <a:xfrm>
            <a:off x="1482820" y="2611419"/>
            <a:ext cx="2497113" cy="48814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대시보드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초기 접속 시 볼 수 있는 빈 페이지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58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83719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0" grpId="0" animBg="1"/>
      <p:bldP spid="21" grpId="0" animBg="1"/>
      <p:bldP spid="25" grpId="0" animBg="1"/>
      <p:bldP spid="27" grpId="0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게이트웨이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등록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3" y="2327549"/>
            <a:ext cx="7759337" cy="3765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508104" y="3013566"/>
            <a:ext cx="1766636" cy="25938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25"/>
          <p:cNvSpPr/>
          <p:nvPr/>
        </p:nvSpPr>
        <p:spPr>
          <a:xfrm>
            <a:off x="5477043" y="3439908"/>
            <a:ext cx="3144624" cy="51937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[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게이트웨이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인증서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/API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키 발급받기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]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선택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게이트웨이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등록 시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먼저 수행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51920" y="5389296"/>
            <a:ext cx="720080" cy="12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59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463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What is Cloud? (cont’d)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서비스 플랫폼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예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: Google Cloud Platform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25" name="Picture 6" descr="http://microsoft-news.com/wp-content/uploads/2014/12/Google-Cloud-Platfo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49" y="2537037"/>
            <a:ext cx="8321779" cy="37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827584" y="3573016"/>
            <a:ext cx="2376264" cy="20882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3059832" y="3501008"/>
            <a:ext cx="3528392" cy="22322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17"/>
          <p:cNvSpPr/>
          <p:nvPr/>
        </p:nvSpPr>
        <p:spPr>
          <a:xfrm>
            <a:off x="6444208" y="3501008"/>
            <a:ext cx="1296144" cy="216024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7596336" y="3501008"/>
            <a:ext cx="1320420" cy="2160240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77337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8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게이트웨이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등록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2" y="2492896"/>
            <a:ext cx="7812360" cy="3076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60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3390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게이트웨이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등록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2" y="2267576"/>
            <a:ext cx="7092280" cy="379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25"/>
          <p:cNvSpPr/>
          <p:nvPr/>
        </p:nvSpPr>
        <p:spPr>
          <a:xfrm>
            <a:off x="5314998" y="2787203"/>
            <a:ext cx="3322712" cy="51937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게이트웨이 모델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: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Arduino – Developer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선택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Non-SSL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연결을 지원하는 게이트웨이 모델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6007956" flipV="1">
            <a:off x="4935994" y="3387869"/>
            <a:ext cx="1685257" cy="127251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61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9671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13" y="2630890"/>
            <a:ext cx="7611714" cy="288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게이트웨이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등록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5130186" y="2495488"/>
            <a:ext cx="3561654" cy="51937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게이트웨이 아이디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장치의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MAC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주소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입력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추후 연결 인증 및 데이터 교환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Topic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에 사용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6494079" flipV="1">
            <a:off x="4788075" y="3118322"/>
            <a:ext cx="1685257" cy="127251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 3"/>
          <p:cNvSpPr/>
          <p:nvPr/>
        </p:nvSpPr>
        <p:spPr>
          <a:xfrm rot="18000000" flipV="1">
            <a:off x="4892432" y="5259314"/>
            <a:ext cx="1685257" cy="127251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5" name="Rectangle 25"/>
          <p:cNvSpPr/>
          <p:nvPr/>
        </p:nvSpPr>
        <p:spPr>
          <a:xfrm>
            <a:off x="2115053" y="5661248"/>
            <a:ext cx="2904101" cy="76174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게이트웨이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API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키 등록 진행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게이트웨이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API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키는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Thing+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서비스에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MQTT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연결 시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password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로 활용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62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7646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53" y="2136754"/>
            <a:ext cx="7822358" cy="4055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게이트웨이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등록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5364088" y="2845797"/>
            <a:ext cx="2592288" cy="76174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API Key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기록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MQTT </a:t>
            </a:r>
            <a:r>
              <a:rPr lang="ko-KR" altLang="en-US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연결 시 </a:t>
            </a: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password</a:t>
            </a:r>
            <a:r>
              <a:rPr lang="ko-KR" altLang="en-US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로 활용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Arduino source code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에 추가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6007956" flipV="1">
            <a:off x="4814268" y="3726322"/>
            <a:ext cx="1652151" cy="1086660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51075" y="5060927"/>
            <a:ext cx="1723566" cy="1816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80585" y="5106024"/>
            <a:ext cx="592455" cy="965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 3"/>
          <p:cNvSpPr/>
          <p:nvPr/>
        </p:nvSpPr>
        <p:spPr>
          <a:xfrm rot="17582303" flipV="1">
            <a:off x="5105498" y="5136000"/>
            <a:ext cx="1685257" cy="101594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7" name="Rectangle 25"/>
          <p:cNvSpPr/>
          <p:nvPr/>
        </p:nvSpPr>
        <p:spPr>
          <a:xfrm>
            <a:off x="3546647" y="6070126"/>
            <a:ext cx="1726393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게이트웨이 등록 진행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63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78700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5" grpId="0" animBg="1"/>
      <p:bldP spid="2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9" y="2083614"/>
            <a:ext cx="5579233" cy="4637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게이트웨이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등록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5081228" y="2841526"/>
            <a:ext cx="1983331" cy="78483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게이트웨이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이름 및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디바이스 이름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구분 가능한 임의의 이름을 자유롭게 입력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7270360" flipV="1">
            <a:off x="4144180" y="2746478"/>
            <a:ext cx="948169" cy="909225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435290" y="3442996"/>
            <a:ext cx="1726371" cy="10263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7" name="Rectangle 25"/>
          <p:cNvSpPr/>
          <p:nvPr/>
        </p:nvSpPr>
        <p:spPr>
          <a:xfrm>
            <a:off x="6377372" y="4813052"/>
            <a:ext cx="2369933" cy="438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사용할 센서의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ID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확인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추후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데이터 </a:t>
            </a:r>
            <a:r>
              <a:rPr lang="ko-KR" altLang="en-US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교환 </a:t>
            </a: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Topic</a:t>
            </a:r>
            <a:r>
              <a:rPr lang="ko-KR" altLang="en-US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에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30078" y="4669756"/>
            <a:ext cx="1595065" cy="20016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5" name=" 3"/>
          <p:cNvSpPr/>
          <p:nvPr/>
        </p:nvSpPr>
        <p:spPr>
          <a:xfrm rot="8582079" flipV="1">
            <a:off x="4686655" y="4773783"/>
            <a:ext cx="1685257" cy="101594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762" y="5389897"/>
            <a:ext cx="3344710" cy="33308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9" name="Rectangle 25"/>
          <p:cNvSpPr/>
          <p:nvPr/>
        </p:nvSpPr>
        <p:spPr>
          <a:xfrm>
            <a:off x="818305" y="5117856"/>
            <a:ext cx="1399181" cy="438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센서의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‘Name’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필요에 따라 수정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64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0802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7" grpId="0" animBg="1"/>
      <p:bldP spid="28" grpId="0" animBg="1"/>
      <p:bldP spid="25" grpId="0" animBg="1"/>
      <p:bldP spid="2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t="26901" r="18255"/>
          <a:stretch/>
        </p:blipFill>
        <p:spPr>
          <a:xfrm>
            <a:off x="2267744" y="2103803"/>
            <a:ext cx="5101997" cy="4567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게이트웨이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등록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–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완료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6848174" y="4487761"/>
            <a:ext cx="115212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게이트웨이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등록 완료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6135780" flipV="1">
            <a:off x="5402928" y="4853343"/>
            <a:ext cx="1575321" cy="1238796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10922" y="6239112"/>
            <a:ext cx="1810139" cy="3645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65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16426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4" y="2010779"/>
            <a:ext cx="7505710" cy="440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Dashboard: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추가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16955488" flipV="1">
            <a:off x="7000490" y="2770277"/>
            <a:ext cx="1575321" cy="1238796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088433" y="2183363"/>
            <a:ext cx="3536302" cy="18661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04136" y="2640564"/>
            <a:ext cx="435211" cy="2146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45624" y="2382304"/>
            <a:ext cx="289250" cy="2302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 3"/>
          <p:cNvSpPr/>
          <p:nvPr/>
        </p:nvSpPr>
        <p:spPr>
          <a:xfrm rot="20027075">
            <a:off x="456043" y="2841996"/>
            <a:ext cx="1575321" cy="1267821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9" name=" 3"/>
          <p:cNvSpPr/>
          <p:nvPr/>
        </p:nvSpPr>
        <p:spPr>
          <a:xfrm rot="17463196">
            <a:off x="4347552" y="3783930"/>
            <a:ext cx="1165342" cy="942655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0" name="Rectangle 25"/>
          <p:cNvSpPr/>
          <p:nvPr/>
        </p:nvSpPr>
        <p:spPr>
          <a:xfrm>
            <a:off x="4525938" y="4968352"/>
            <a:ext cx="2553826" cy="600164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위젯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&gt;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센서 등록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&gt;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완료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온도 센서 등록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이름 입력 및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Temperature_0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66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18413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5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769441"/>
            <a:chOff x="1259632" y="4462944"/>
            <a:chExt cx="6264696" cy="769441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MQTT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연결 프로토콜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Dashboard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로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값을 전달하기 위한 규칙들</a:t>
              </a:r>
              <a:endPara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55" y="2644206"/>
            <a:ext cx="4553585" cy="407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25"/>
          <p:cNvSpPr/>
          <p:nvPr/>
        </p:nvSpPr>
        <p:spPr>
          <a:xfrm>
            <a:off x="1866714" y="2421095"/>
            <a:ext cx="275490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1. MQTT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연결 설정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67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5899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0" y="3013473"/>
            <a:ext cx="8011643" cy="2819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769441"/>
            <a:chOff x="1259632" y="4462944"/>
            <a:chExt cx="6264696" cy="769441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MQTT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연결 프로토콜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Dashboard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로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값을 전달하기 위한 규칙들</a:t>
              </a:r>
              <a:endPara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1" name="Rectangle 25"/>
          <p:cNvSpPr/>
          <p:nvPr/>
        </p:nvSpPr>
        <p:spPr>
          <a:xfrm>
            <a:off x="5931898" y="2828807"/>
            <a:ext cx="275490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2. MQTT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상태 전송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68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1739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96" y="2409215"/>
            <a:ext cx="6480720" cy="421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769441"/>
            <a:chOff x="1259632" y="4462944"/>
            <a:chExt cx="6264696" cy="769441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MQTT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연결 프로토콜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Dashboard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로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값을 전달하기 위한 규칙들</a:t>
              </a:r>
              <a:endPara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1" name="Rectangle 25"/>
          <p:cNvSpPr/>
          <p:nvPr/>
        </p:nvSpPr>
        <p:spPr>
          <a:xfrm>
            <a:off x="5693923" y="3553507"/>
            <a:ext cx="275490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3. MQTT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센서 값 전송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69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9110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What is Cloud? (cont’d)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서비스의 구분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6146" name="Picture 2" descr="http://oss.kr/oss/images/news/maso2011_08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1" y="2106715"/>
            <a:ext cx="7830846" cy="37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73514" y="5858252"/>
            <a:ext cx="1386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출처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IDC 2010</a:t>
            </a:r>
            <a:endParaRPr lang="ko-KR" alt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15766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82" y="2602713"/>
            <a:ext cx="6884499" cy="3466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769441"/>
            <a:chOff x="1259632" y="4462944"/>
            <a:chExt cx="6264696" cy="769441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Thing+ MQTT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연결 프로토콜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Dashboard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로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값을 전달하기 위한 규칙들</a:t>
              </a:r>
              <a:endPara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1" name="Rectangle 25"/>
          <p:cNvSpPr/>
          <p:nvPr/>
        </p:nvSpPr>
        <p:spPr>
          <a:xfrm>
            <a:off x="5101311" y="2422788"/>
            <a:ext cx="3347863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4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. N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개의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MQTT </a:t>
            </a:r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센서 값 전송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70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8592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484784"/>
            <a:ext cx="3259033" cy="4923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Source code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259632" y="2400361"/>
            <a:ext cx="4464496" cy="3129121"/>
          </a:xfrm>
          <a:prstGeom prst="rect">
            <a:avLst/>
          </a:prstGeom>
          <a:solidFill>
            <a:schemeClr val="lt1">
              <a:alpha val="69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403648" y="4774288"/>
            <a:ext cx="4176464" cy="655442"/>
            <a:chOff x="4716016" y="5805264"/>
            <a:chExt cx="4176464" cy="655442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4716016" y="5805264"/>
              <a:ext cx="4176464" cy="65544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229267" y="5869565"/>
              <a:ext cx="358964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Arduino and Ethernet Libraries:</a:t>
              </a:r>
            </a:p>
            <a:p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Base libraries and Ethernet interface 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4" name="Picture 4" descr="http://evolis.co.za/wp-content/uploads/2013/04/icon-ethernet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740605" y="5877272"/>
              <a:ext cx="538361" cy="538361"/>
            </a:xfrm>
            <a:prstGeom prst="rect">
              <a:avLst/>
            </a:prstGeom>
            <a:noFill/>
          </p:spPr>
        </p:pic>
      </p:grpSp>
      <p:grpSp>
        <p:nvGrpSpPr>
          <p:cNvPr id="65" name="그룹 64"/>
          <p:cNvGrpSpPr/>
          <p:nvPr/>
        </p:nvGrpSpPr>
        <p:grpSpPr>
          <a:xfrm>
            <a:off x="1403648" y="3245895"/>
            <a:ext cx="4248472" cy="655442"/>
            <a:chOff x="4716016" y="4293096"/>
            <a:chExt cx="4248472" cy="655442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4716016" y="4293096"/>
              <a:ext cx="4176464" cy="65544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229267" y="4358973"/>
              <a:ext cx="3735221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NTP Client: </a:t>
              </a:r>
            </a:p>
            <a:p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Synchronize the time of a device to reference time source (UTC)  </a:t>
              </a:r>
              <a:endParaRPr lang="ko-KR" altLang="en-US" sz="900" dirty="0"/>
            </a:p>
          </p:txBody>
        </p:sp>
        <p:pic>
          <p:nvPicPr>
            <p:cNvPr id="68" name="Picture 6" descr="https://coelhorjc.files.wordpress.com/2014/09/ntp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809796" y="4408082"/>
              <a:ext cx="439305" cy="439305"/>
            </a:xfrm>
            <a:prstGeom prst="rect">
              <a:avLst/>
            </a:prstGeom>
            <a:noFill/>
          </p:spPr>
        </p:pic>
      </p:grpSp>
      <p:grpSp>
        <p:nvGrpSpPr>
          <p:cNvPr id="69" name="그룹 68"/>
          <p:cNvGrpSpPr/>
          <p:nvPr/>
        </p:nvGrpSpPr>
        <p:grpSpPr>
          <a:xfrm>
            <a:off x="1403648" y="4002261"/>
            <a:ext cx="4176464" cy="655442"/>
            <a:chOff x="1010286" y="4748181"/>
            <a:chExt cx="4176464" cy="655442"/>
          </a:xfrm>
        </p:grpSpPr>
        <p:grpSp>
          <p:nvGrpSpPr>
            <p:cNvPr id="70" name="그룹 69"/>
            <p:cNvGrpSpPr/>
            <p:nvPr/>
          </p:nvGrpSpPr>
          <p:grpSpPr>
            <a:xfrm>
              <a:off x="1010286" y="4748181"/>
              <a:ext cx="4176464" cy="655442"/>
              <a:chOff x="4716016" y="5013176"/>
              <a:chExt cx="4176464" cy="655442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4716016" y="5013176"/>
                <a:ext cx="4176464" cy="655442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5229267" y="5079053"/>
                <a:ext cx="3589649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1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</a:rPr>
                  <a:t>MQTT </a:t>
                </a:r>
                <a:r>
                  <a:rPr lang="en-US" altLang="ko-KR" sz="1600" b="1" dirty="0" err="1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</a:rPr>
                  <a:t>PubSubClient</a:t>
                </a:r>
                <a:r>
                  <a:rPr lang="en-US" altLang="ko-KR" sz="1600" b="1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</a:rPr>
                  <a:t>: </a:t>
                </a:r>
              </a:p>
              <a:p>
                <a:r>
                  <a:rPr lang="en-US" altLang="ko-KR" sz="900" b="1" dirty="0" err="1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0070C0"/>
                    </a:solidFill>
                    <a:latin typeface="+mn-ea"/>
                  </a:rPr>
                  <a:t>Opensource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0070C0"/>
                    </a:solidFill>
                    <a:latin typeface="+mn-ea"/>
                  </a:rPr>
                  <a:t> MQTT library for connecting Thing+ </a:t>
                </a:r>
                <a:r>
                  <a:rPr lang="en-US" altLang="ko-KR" sz="900" b="1" dirty="0" err="1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0070C0"/>
                    </a:solidFill>
                    <a:latin typeface="+mn-ea"/>
                  </a:rPr>
                  <a:t>IoT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0070C0"/>
                    </a:solidFill>
                    <a:latin typeface="+mn-ea"/>
                  </a:rPr>
                  <a:t> Cloud</a:t>
                </a:r>
                <a:endParaRPr lang="ko-KR" altLang="en-US" sz="900" dirty="0"/>
              </a:p>
            </p:txBody>
          </p:sp>
        </p:grpSp>
        <p:pic>
          <p:nvPicPr>
            <p:cNvPr id="71" name="Picture 12" descr="http://mqtt.org/new/wp-content/uploads/2011/08/mqttorg-glow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" t="1599" r="71314" b="6835"/>
            <a:stretch/>
          </p:blipFill>
          <p:spPr bwMode="auto">
            <a:xfrm>
              <a:off x="1078254" y="4854060"/>
              <a:ext cx="468517" cy="43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/>
          <p:cNvGrpSpPr/>
          <p:nvPr/>
        </p:nvGrpSpPr>
        <p:grpSpPr>
          <a:xfrm>
            <a:off x="1403648" y="2485022"/>
            <a:ext cx="4248472" cy="655442"/>
            <a:chOff x="1010286" y="3221612"/>
            <a:chExt cx="4248472" cy="655442"/>
          </a:xfrm>
        </p:grpSpPr>
        <p:grpSp>
          <p:nvGrpSpPr>
            <p:cNvPr id="75" name="그룹 74"/>
            <p:cNvGrpSpPr/>
            <p:nvPr/>
          </p:nvGrpSpPr>
          <p:grpSpPr>
            <a:xfrm>
              <a:off x="1010286" y="3221612"/>
              <a:ext cx="4248472" cy="655442"/>
              <a:chOff x="4716016" y="3573016"/>
              <a:chExt cx="4248472" cy="655442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4716016" y="3573016"/>
                <a:ext cx="4176464" cy="65544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5229267" y="3638893"/>
                <a:ext cx="3735221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1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7AB53D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ea"/>
                  </a:rPr>
                  <a:t>Sensors and Actuators </a:t>
                </a:r>
              </a:p>
              <a:p>
                <a:r>
                  <a:rPr lang="en-US" altLang="ko-KR" sz="900" b="1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7AB53D"/>
                    </a:solidFill>
                    <a:latin typeface="+mn-ea"/>
                  </a:rPr>
                  <a:t>Temperature sensor, Light sensor, LED …  </a:t>
                </a:r>
                <a:endParaRPr lang="ko-KR" altLang="en-US" sz="900" dirty="0">
                  <a:solidFill>
                    <a:srgbClr val="7AB53D"/>
                  </a:solidFill>
                </a:endParaRPr>
              </a:p>
            </p:txBody>
          </p:sp>
        </p:grpSp>
        <p:pic>
          <p:nvPicPr>
            <p:cNvPr id="76" name="Picture 2" descr="http://www.kocoafab.cc/data/150121042608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05" r="68733" b="20530"/>
            <a:stretch/>
          </p:blipFill>
          <p:spPr bwMode="auto">
            <a:xfrm rot="17652062">
              <a:off x="1099018" y="3391984"/>
              <a:ext cx="421548" cy="311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TextBox 78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2" name="직사각형 59"/>
          <p:cNvSpPr/>
          <p:nvPr/>
        </p:nvSpPr>
        <p:spPr>
          <a:xfrm>
            <a:off x="1351730" y="3223020"/>
            <a:ext cx="4294867" cy="1501482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1403648" y="3429894"/>
            <a:ext cx="4248472" cy="966394"/>
            <a:chOff x="1394765" y="3429894"/>
            <a:chExt cx="4248472" cy="966394"/>
          </a:xfrm>
        </p:grpSpPr>
        <p:sp>
          <p:nvSpPr>
            <p:cNvPr id="39" name="모서리가 둥근 직사각형 65"/>
            <p:cNvSpPr/>
            <p:nvPr/>
          </p:nvSpPr>
          <p:spPr>
            <a:xfrm>
              <a:off x="1394765" y="3429894"/>
              <a:ext cx="4176464" cy="96639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직사각형 66"/>
            <p:cNvSpPr/>
            <p:nvPr/>
          </p:nvSpPr>
          <p:spPr>
            <a:xfrm>
              <a:off x="2627784" y="3631523"/>
              <a:ext cx="301545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Thingplus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 Library: </a:t>
              </a:r>
            </a:p>
            <a:p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Thing+ official </a:t>
              </a:r>
              <a:r>
                <a:rPr lang="en-US" altLang="ko-KR" sz="9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library for Non-SSL port</a:t>
              </a:r>
              <a:endParaRPr lang="ko-KR" altLang="en-US" sz="900" dirty="0"/>
            </a:p>
          </p:txBody>
        </p:sp>
        <p:pic>
          <p:nvPicPr>
            <p:cNvPr id="2050" name="Picture 2" descr="ThingPlus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409" y="3709354"/>
              <a:ext cx="109537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71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3303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31" name="Rectangle 25"/>
          <p:cNvSpPr/>
          <p:nvPr/>
        </p:nvSpPr>
        <p:spPr>
          <a:xfrm>
            <a:off x="1301595" y="2500453"/>
            <a:ext cx="3774461" cy="359284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온도 모니터링을 위한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20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예제 코드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Arduino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IDE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의 상단 메뉴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File &gt; Examples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제공된 파일의 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2_ArduinoExamples</a:t>
            </a: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폴더 선택</a:t>
            </a:r>
            <a:endParaRPr lang="en-US" altLang="ko-KR" sz="105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P2…</a:t>
            </a: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TempLED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05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폴더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선택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P2_ThingPlus_ArduinoEthernet_WizArduino_TempLED</a:t>
            </a:r>
            <a:endParaRPr lang="en-US" altLang="ko-KR" sz="105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폴더 내에 위치한 </a:t>
            </a: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ino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확장자 파일 실행</a:t>
            </a:r>
            <a:endParaRPr lang="en-US" altLang="ko-KR" sz="105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Thing+ </a:t>
            </a:r>
            <a:r>
              <a:rPr lang="ko-KR" altLang="en-US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클라우드에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접속하기 위한 사용자 정보 수정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MAC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주소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실습용 </a:t>
            </a:r>
            <a:r>
              <a:rPr lang="en-US" altLang="ko-KR" sz="105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WizArduino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의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MAC </a:t>
            </a:r>
            <a:r>
              <a:rPr lang="ko-KR" altLang="en-US" sz="1050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스티커 참조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{0x00, 0x08, 0xDC, 0x__, 0x__, 0x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__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}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사용자 인증을 위한 정보 수정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(MAC </a:t>
            </a: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기반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MAC</a:t>
            </a:r>
            <a:r>
              <a:rPr lang="en-US" altLang="ko-KR" sz="105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address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API Key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Sensors ID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컴파일 및 펌웨어 업로드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동작 확인</a:t>
            </a:r>
            <a:endParaRPr lang="en-US" altLang="ko-KR" sz="105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19" name="그룹 25"/>
          <p:cNvGrpSpPr/>
          <p:nvPr/>
        </p:nvGrpSpPr>
        <p:grpSpPr>
          <a:xfrm>
            <a:off x="1259632" y="1613699"/>
            <a:ext cx="7427168" cy="707886"/>
            <a:chOff x="1259632" y="4462944"/>
            <a:chExt cx="6264696" cy="707886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Source code</a:t>
              </a:r>
            </a:p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484784"/>
            <a:ext cx="3259033" cy="4923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72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426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온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/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습도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모니터링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: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동작 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22" y="2199790"/>
            <a:ext cx="7026703" cy="4156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73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16017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온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/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습도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모니터링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: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동작 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22" y="2199790"/>
            <a:ext cx="7026703" cy="4156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74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8764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2246769"/>
            <a:chOff x="1259632" y="4462944"/>
            <a:chExt cx="6264696" cy="2246769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온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/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습도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센서 모니터링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: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습도 정보 및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LED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1. </a:t>
              </a: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Arduino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6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코드와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위젯을 추가해 봅시다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.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습도 정보는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Percent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를 이용하여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대시보드에 위젯 추가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Arduino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code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에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습도 정보 전송 코드 추가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온도 전송 참조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2. LED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는 </a:t>
              </a: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Arduino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board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의 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9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번 핀을 이용하여 동작 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On / Off / Blink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#3: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습도 모니터링 시스템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861048"/>
            <a:ext cx="7976906" cy="2483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75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213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AutoShape 4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4" name="AutoShape 8" descr="http://www.jsgoupil.com/images/icon-automation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48" name="Picture 12" descr="http://cdn.1001freedownloads.com/vector/thumb/70690/Noun_project_106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664098">
            <a:off x="4016030" y="1758198"/>
            <a:ext cx="1255956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"/>
          <p:cNvGrpSpPr/>
          <p:nvPr/>
        </p:nvGrpSpPr>
        <p:grpSpPr>
          <a:xfrm>
            <a:off x="1979712" y="2996952"/>
            <a:ext cx="5328592" cy="3339792"/>
            <a:chOff x="3720990" y="3152001"/>
            <a:chExt cx="1710368" cy="3339792"/>
          </a:xfrm>
        </p:grpSpPr>
        <p:sp>
          <p:nvSpPr>
            <p:cNvPr id="16" name="TextBox 15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실습 </a:t>
              </a:r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#4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0990" y="3629471"/>
              <a:ext cx="171036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algn="ctr"/>
              <a:r>
                <a:rPr lang="ko-KR" altLang="en-US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조도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모니터링 및 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Thing+ Rule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을 활용한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algn="ctr"/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사용자 </a:t>
              </a:r>
              <a:r>
                <a:rPr lang="ko-KR" altLang="en-US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알림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서비스 구현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  <a:p>
              <a:pPr marL="2114550" lvl="4" indent="-285750">
                <a:buFontTx/>
                <a:buChar char="-"/>
              </a:pP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Arduino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코드 구성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Thing+ Dashboard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구성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Thing+ Rule </a:t>
              </a: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생성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  <a:p>
              <a:pPr marL="1657350" lvl="3" indent="-285750">
                <a:lnSpc>
                  <a:spcPct val="150000"/>
                </a:lnSpc>
                <a:buFontTx/>
                <a:buChar char="-"/>
              </a:pPr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AF9061"/>
                  </a:solidFill>
                  <a:latin typeface="+mn-ea"/>
                </a:rPr>
                <a:t>동작 확인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F906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9290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6191904" y="3014003"/>
            <a:ext cx="2857848" cy="2791261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-36512" y="-28488"/>
            <a:ext cx="9289032" cy="578746"/>
            <a:chOff x="-36512" y="-28488"/>
            <a:chExt cx="9289032" cy="578746"/>
          </a:xfrm>
        </p:grpSpPr>
        <p:sp>
          <p:nvSpPr>
            <p:cNvPr id="2" name="Rectangle 1"/>
            <p:cNvSpPr/>
            <p:nvPr/>
          </p:nvSpPr>
          <p:spPr>
            <a:xfrm flipH="1">
              <a:off x="-36512" y="-28488"/>
              <a:ext cx="9289032" cy="5787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cdn2.hubspot.net/hub/118587/file-381422060-png/general-icons-2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7" y="48696"/>
              <a:ext cx="401464" cy="401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790120" cy="1508105"/>
            <a:chOff x="1259632" y="4462944"/>
            <a:chExt cx="6570840" cy="1508105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62108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조도 센서의 밝기 변화에 따른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Email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사용자 알림 서비스 구현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추가된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Sensor ID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확인 및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Dashboard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구성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Arduino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코드에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조도 센서 및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Publish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추가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Thing+ Rule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추가 및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Email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전송 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8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1" name="줄무늬가 있는 오른쪽 화살표 19"/>
          <p:cNvSpPr/>
          <p:nvPr/>
        </p:nvSpPr>
        <p:spPr>
          <a:xfrm>
            <a:off x="1403649" y="5405360"/>
            <a:ext cx="2182502" cy="886738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6174" r="47735" b="1654"/>
          <a:stretch/>
        </p:blipFill>
        <p:spPr>
          <a:xfrm>
            <a:off x="3751174" y="4200257"/>
            <a:ext cx="2655211" cy="19744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65654" y="5996399"/>
            <a:ext cx="2226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Thing+</a:t>
            </a:r>
          </a:p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Dashboard /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Rules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8" name="Picture 12" descr="http://mqtt.org/new/wp-content/uploads/2011/08/mqttorg-gl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81" y="5701058"/>
            <a:ext cx="1129245" cy="2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03" y="3333482"/>
            <a:ext cx="1300426" cy="1300426"/>
          </a:xfrm>
          <a:prstGeom prst="rect">
            <a:avLst/>
          </a:prstGeom>
        </p:spPr>
      </p:pic>
      <p:sp>
        <p:nvSpPr>
          <p:cNvPr id="26" name="줄무늬가 있는 오른쪽 화살표 19"/>
          <p:cNvSpPr/>
          <p:nvPr/>
        </p:nvSpPr>
        <p:spPr>
          <a:xfrm>
            <a:off x="5004048" y="3476898"/>
            <a:ext cx="2160240" cy="886738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95688" y="3720195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+mn-ea"/>
              </a:rPr>
              <a:t>Notification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5122" name="Picture 2" descr="https://d30y9cdsu7xlg0.cloudfront.net/png/12462-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26" y="4633908"/>
            <a:ext cx="672009" cy="6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260044" y="5187499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Email</a:t>
            </a:r>
            <a:endParaRPr lang="ko-KR" alt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67648" y="2937776"/>
            <a:ext cx="2956836" cy="2493366"/>
            <a:chOff x="973293" y="2509811"/>
            <a:chExt cx="4559243" cy="3844603"/>
          </a:xfrm>
        </p:grpSpPr>
        <p:pic>
          <p:nvPicPr>
            <p:cNvPr id="30" name="Picture 8" descr="http://www.emartee.com/Images/websites/emartee.com/42311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7" t="25741" r="6927" b="9945"/>
            <a:stretch/>
          </p:blipFill>
          <p:spPr bwMode="auto">
            <a:xfrm>
              <a:off x="1752463" y="5166261"/>
              <a:ext cx="1566373" cy="1188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1996102" y="4437111"/>
              <a:ext cx="2863929" cy="569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WIZnet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sz="9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WizArduino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 ETH</a:t>
              </a:r>
            </a:p>
            <a:p>
              <a:pPr algn="ctr"/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en-US" altLang="ko-KR" sz="9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 + Ethernet)</a:t>
              </a:r>
              <a:endParaRPr lang="ko-KR" altLang="en-US" sz="9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86751" y="5804541"/>
              <a:ext cx="2019892" cy="522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YwRobot</a:t>
              </a:r>
              <a:endParaRPr lang="en-US" altLang="ko-KR" sz="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en-US" altLang="ko-KR" sz="8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Easy Module Shield V1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3" name="Picture 2" descr="https://store.arduino.cc/includes/images/stickers_logo_tex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3" y="2509811"/>
              <a:ext cx="687749" cy="653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168" y="2735847"/>
              <a:ext cx="2438405" cy="194158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131" y="2716035"/>
              <a:ext cx="2438405" cy="194158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77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2121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1" grpId="0" animBg="1"/>
      <p:bldP spid="2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61" y="3024371"/>
            <a:ext cx="8156942" cy="2386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1138773"/>
            <a:chOff x="1259632" y="4462944"/>
            <a:chExt cx="6264696" cy="1138773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Arduino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코드 수정 및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Dashboard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구성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조도 센서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(light)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선택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나머지는 실습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#3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과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동일하게 진행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Arduino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코드를 수정하여 조도 센서의 값 읽기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/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전송 기능 추가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6363234" y="5589240"/>
            <a:ext cx="239486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조도 센서 추가 완료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28184" y="3827533"/>
            <a:ext cx="2664963" cy="156985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78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5109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2985433"/>
            <a:chOff x="1259632" y="4462944"/>
            <a:chExt cx="6264696" cy="2985433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298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추가를 위한 가상 시나리오 구성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시나리오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: 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해당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Device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는 </a:t>
              </a:r>
              <a:r>
                <a:rPr lang="ko-KR" altLang="en-US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위즈네트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사무실에 설치되어 있다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조도 센서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(light sensor)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의 값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(0~1023)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이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‘700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이하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’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이면 모든 조명이 꺼진 것으로 가정한다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.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모든 조명이 꺼지면 전 사원이 퇴근 한 것으로 가정한다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전 사원이 퇴근하면 관리자에게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이메일 발송 알림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3794" name="Picture 2" descr="http://cfile7.uf.tistory.com/image/2509E5405515ECC01A51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11" y="4640107"/>
            <a:ext cx="2584242" cy="19148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79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6759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What is Cloud? (cont’d)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6840760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서비스의 구분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pic>
        <p:nvPicPr>
          <p:cNvPr id="7170" name="Picture 2" descr="http://www.silverlighthack.com/image.axd?picture=2011%2f2%2fCloudServiceHierarch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4" y="2060849"/>
            <a:ext cx="5041404" cy="345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silverlighthack.com/image.axd?picture=2011%2f2%2fCloudServiceTerm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1501" y="2990891"/>
            <a:ext cx="3452854" cy="1592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978564" y="6298112"/>
            <a:ext cx="1223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출처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7" name="Picture 10" descr="http://upload.wikimedia.org/wikipedia/commons/thumb/5/5c/AWS_Simple_Icons_AWS_Cloud.svg/2000px-AWS_Simple_Icons_AWS_Cloud.sv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32130" r="19569" b="30071"/>
          <a:stretch/>
        </p:blipFill>
        <p:spPr bwMode="auto">
          <a:xfrm>
            <a:off x="4755221" y="5610112"/>
            <a:ext cx="477565" cy="3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http://c179631.r31.cf0.rackcdn.com/cloud-serv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6291494"/>
            <a:ext cx="1119556" cy="21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http://blog.rocketsoftware.com/wp-content/uploads/2015/02/Bluemix-logo-righ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90" y="6243029"/>
            <a:ext cx="968069" cy="3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http://cloud.ibinfo.co.kr/wp-content/uploads/2015/05/azure-il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82" y="5545664"/>
            <a:ext cx="1080542" cy="39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www.lumity.org/blog/wp-content/uploads/2012/10/clou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68" y="5924792"/>
            <a:ext cx="474057" cy="34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m.c.lnkd.licdn.com/mpr/mpr/AAEAAQAAAAAAAAOKAAAAJDU2OTRmZjc1LTUyYmYtNDA0My1hYWFlLTdkNTk4NWEyZDVkNA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16" y="5590792"/>
            <a:ext cx="408570" cy="40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revert.io/assets/integration-logos/google_drive-f6e5126469b9182d358e375ac1146e1a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31094" r="6388" b="31264"/>
          <a:stretch/>
        </p:blipFill>
        <p:spPr bwMode="auto">
          <a:xfrm>
            <a:off x="6979946" y="6110932"/>
            <a:ext cx="1090910" cy="24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35696" y="5695243"/>
            <a:ext cx="2217274" cy="369332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간단히 구분해보면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?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33" name="Picture 8" descr="http://www.lumity.org/blog/wp-content/uploads/2012/10/clou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71" y="5952829"/>
            <a:ext cx="474057" cy="34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971600" y="6519962"/>
            <a:ext cx="7272808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12"/>
              </a:rPr>
              <a:t>http://</a:t>
            </a:r>
            <a:r>
              <a:rPr lang="en-US" altLang="ko-KR" sz="1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  <a:hlinkClick r:id="rId12"/>
              </a:rPr>
              <a:t>www.silverlighthack.com/post/2011/02/27/IaaS-PaaS-and-SaaS-Terms-Explained-and-Defined.aspx</a:t>
            </a:r>
            <a:endParaRPr lang="en-US" altLang="ko-KR" sz="11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11760" y="6117330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의미 없어지는 추세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34" name="줄무늬가 있는 오른쪽 화살표 19"/>
          <p:cNvSpPr/>
          <p:nvPr/>
        </p:nvSpPr>
        <p:spPr>
          <a:xfrm>
            <a:off x="2093348" y="6126042"/>
            <a:ext cx="323883" cy="296276"/>
          </a:xfrm>
          <a:prstGeom prst="stripedRightArrow">
            <a:avLst>
              <a:gd name="adj1" fmla="val 50000"/>
              <a:gd name="adj2" fmla="val 27728"/>
            </a:avLst>
          </a:prstGeom>
          <a:gradFill>
            <a:gsLst>
              <a:gs pos="100000">
                <a:schemeClr val="accent1"/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chemeClr val="accent1">
                  <a:tint val="23500"/>
                  <a:satMod val="160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7455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3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31" y="2780928"/>
            <a:ext cx="7380312" cy="23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25"/>
          <p:cNvSpPr/>
          <p:nvPr/>
        </p:nvSpPr>
        <p:spPr>
          <a:xfrm>
            <a:off x="4283968" y="2301245"/>
            <a:ext cx="2592288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설정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&gt;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규칙 관리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&gt;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직접 만들기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2973946">
            <a:off x="6849476" y="2066529"/>
            <a:ext cx="988886" cy="746432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847045" y="2705879"/>
            <a:ext cx="774441" cy="4571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80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67916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75" y="2132856"/>
            <a:ext cx="4431781" cy="4515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7095856" y="3115704"/>
            <a:ext cx="154130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Trigger Type</a:t>
            </a:r>
          </a:p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‘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조도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’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선택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5794212" flipV="1">
            <a:off x="6381813" y="3411897"/>
            <a:ext cx="988886" cy="86790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896947" y="4320074"/>
            <a:ext cx="709126" cy="6931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81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2988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74" y="2168122"/>
            <a:ext cx="5601715" cy="4323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5186640" y="3585418"/>
            <a:ext cx="177093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Trigger Method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기준 값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‘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이하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’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선택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5794212" flipV="1">
            <a:off x="4384484" y="3720949"/>
            <a:ext cx="988886" cy="86790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23322" y="4711960"/>
            <a:ext cx="5057192" cy="5131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82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58589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9"/>
          <a:stretch/>
        </p:blipFill>
        <p:spPr>
          <a:xfrm>
            <a:off x="1667712" y="2267576"/>
            <a:ext cx="6368411" cy="4260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5004048" y="2539106"/>
            <a:ext cx="125756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Parameter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기준 값 입력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56384" y="3069772"/>
            <a:ext cx="3377681" cy="3545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12367" y="5030237"/>
            <a:ext cx="1782147" cy="2788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7" name=" 3"/>
          <p:cNvSpPr/>
          <p:nvPr/>
        </p:nvSpPr>
        <p:spPr>
          <a:xfrm rot="6943729" flipV="1">
            <a:off x="5639151" y="5014753"/>
            <a:ext cx="988886" cy="86790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07902" y="5814009"/>
            <a:ext cx="1352939" cy="3535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9" name="Rectangle 25"/>
          <p:cNvSpPr/>
          <p:nvPr/>
        </p:nvSpPr>
        <p:spPr>
          <a:xfrm>
            <a:off x="6543890" y="5030237"/>
            <a:ext cx="1257568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Action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선택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18" name=" 3"/>
          <p:cNvSpPr/>
          <p:nvPr/>
        </p:nvSpPr>
        <p:spPr>
          <a:xfrm rot="7774346" flipV="1">
            <a:off x="4042711" y="2635819"/>
            <a:ext cx="988886" cy="86790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83</a:t>
            </a:fld>
            <a:r>
              <a:rPr lang="ko-KR" altLang="en-US" smtClean="0"/>
              <a:t> </a:t>
            </a:r>
            <a:r>
              <a:rPr lang="en-US" altLang="ko-KR" dirty="0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8700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5" grpId="0" animBg="1"/>
      <p:bldP spid="27" grpId="0" animBg="1"/>
      <p:bldP spid="28" grpId="0" animBg="1"/>
      <p:bldP spid="29" grpId="0" animBg="1"/>
      <p:bldP spid="1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51" y="2634007"/>
            <a:ext cx="6554115" cy="244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84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3601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3" y="2259714"/>
            <a:ext cx="5629658" cy="4369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5295632" y="2585224"/>
            <a:ext cx="125756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Action Type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이메일 선택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9913" y="3212976"/>
            <a:ext cx="792088" cy="9361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8" name=" 3"/>
          <p:cNvSpPr/>
          <p:nvPr/>
        </p:nvSpPr>
        <p:spPr>
          <a:xfrm rot="7774346" flipV="1">
            <a:off x="4468821" y="2766610"/>
            <a:ext cx="988886" cy="86790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85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76668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42" y="2267576"/>
            <a:ext cx="6230578" cy="3963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4084013" y="3504234"/>
            <a:ext cx="2056541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Action Method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이메일 보내기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(send)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선택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56386" y="4603237"/>
            <a:ext cx="5616013" cy="5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8" name=" 3"/>
          <p:cNvSpPr/>
          <p:nvPr/>
        </p:nvSpPr>
        <p:spPr>
          <a:xfrm rot="7774346" flipV="1">
            <a:off x="3462838" y="3931257"/>
            <a:ext cx="1606479" cy="86790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86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75142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2"/>
          <a:stretch/>
        </p:blipFill>
        <p:spPr>
          <a:xfrm>
            <a:off x="2073274" y="2139859"/>
            <a:ext cx="5782235" cy="4450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5348461" y="1773194"/>
            <a:ext cx="2922693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이메일 수신자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제목 및 내용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상세 내용 설명과 함께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규칙에 따른 값 포함 가능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84741" y="2932283"/>
            <a:ext cx="3975492" cy="1984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8" name=" 3"/>
          <p:cNvSpPr/>
          <p:nvPr/>
        </p:nvSpPr>
        <p:spPr>
          <a:xfrm rot="10464693">
            <a:off x="6665205" y="2685542"/>
            <a:ext cx="1092744" cy="129171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87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6143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47" y="2055971"/>
            <a:ext cx="6525536" cy="4344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 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(cont’d)</a:t>
              </a: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827584" y="2865707"/>
            <a:ext cx="292269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규칙 마무리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규칙의 이름과 상세 설명 입력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‘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완료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’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버튼을 누르면 규칙 생성 완료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83116" y="3986642"/>
            <a:ext cx="3426811" cy="8466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8" name=" 3"/>
          <p:cNvSpPr/>
          <p:nvPr/>
        </p:nvSpPr>
        <p:spPr>
          <a:xfrm rot="10464693" flipH="1">
            <a:off x="2559166" y="3244262"/>
            <a:ext cx="1036214" cy="1291717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5" name=" 3"/>
          <p:cNvSpPr/>
          <p:nvPr/>
        </p:nvSpPr>
        <p:spPr>
          <a:xfrm rot="12016091" flipH="1">
            <a:off x="2260983" y="4051420"/>
            <a:ext cx="2951186" cy="1723095"/>
          </a:xfrm>
          <a:prstGeom prst="swooshArrow">
            <a:avLst>
              <a:gd name="adj1" fmla="val 25000"/>
              <a:gd name="adj2" fmla="val 28911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6000">
                <a:srgbClr val="92D050">
                  <a:alpha val="82000"/>
                </a:srgbClr>
              </a:gs>
              <a:gs pos="50000">
                <a:srgbClr val="92D050"/>
              </a:gs>
              <a:gs pos="50000">
                <a:srgbClr val="92D050">
                  <a:alpha val="96000"/>
                </a:srgbClr>
              </a:gs>
              <a:gs pos="100000">
                <a:srgbClr val="92D050">
                  <a:alpha val="0"/>
                </a:srgbClr>
              </a:gs>
            </a:gsLst>
            <a:lin ang="96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54717" y="5740798"/>
            <a:ext cx="1374076" cy="3987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88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90185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  <p:bldP spid="25" grpId="0" animBg="1"/>
      <p:bldP spid="2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400110"/>
            <a:chOff x="1259632" y="4462944"/>
            <a:chExt cx="6264696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규칙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(Rule)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만들기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: 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결과 확인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실습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#4: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밝기 변화에 따른 사용자 알림 서비스 구현 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91682"/>
            <a:ext cx="6499920" cy="3347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5"/>
          <p:cNvSpPr/>
          <p:nvPr/>
        </p:nvSpPr>
        <p:spPr>
          <a:xfrm>
            <a:off x="1856994" y="5157192"/>
            <a:ext cx="307504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Light Sensor - Chart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위즈네트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사무실 소등 기준 시간인 밤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10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시 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(22:00)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에</a:t>
            </a:r>
            <a:r>
              <a:rPr lang="en-US" altLang="ko-KR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값의 변화를 볼 수 있음</a:t>
            </a:r>
            <a:endParaRPr lang="en-US" altLang="ko-KR" sz="12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30399" r="11401"/>
          <a:stretch/>
        </p:blipFill>
        <p:spPr>
          <a:xfrm>
            <a:off x="4211870" y="2203073"/>
            <a:ext cx="4474930" cy="257094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89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17976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What is Cloud? (cont’d)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200800" cy="400110"/>
            <a:chOff x="1259632" y="4462944"/>
            <a:chExt cx="6264696" cy="400110"/>
          </a:xfrm>
        </p:grpSpPr>
        <p:grpSp>
          <p:nvGrpSpPr>
            <p:cNvPr id="22" name="그룹 22"/>
            <p:cNvGrpSpPr/>
            <p:nvPr/>
          </p:nvGrpSpPr>
          <p:grpSpPr>
            <a:xfrm>
              <a:off x="1259632" y="4566685"/>
              <a:ext cx="288032" cy="154419"/>
              <a:chOff x="3275856" y="3649063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49063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클라우드</a:t>
              </a:r>
              <a:r>
                <a:rPr lang="ko-KR" altLang="en-US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서비스의 장점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</p:grpSp>
      <p:pic>
        <p:nvPicPr>
          <p:cNvPr id="2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547664" y="2357011"/>
            <a:ext cx="6480720" cy="1081289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1547664" y="3941187"/>
            <a:ext cx="6480720" cy="108128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1547664" y="5454524"/>
            <a:ext cx="6480720" cy="108128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1783295" y="5166492"/>
            <a:ext cx="3220753" cy="49449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+mn-ea"/>
              </a:rPr>
              <a:t>쉬운 사용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+mn-ea"/>
              </a:rPr>
              <a:t>개발환경 제공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7030A0"/>
              </a:solidFill>
              <a:latin typeface="+mn-e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46198" y="3717032"/>
            <a:ext cx="206979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/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유연성과 신뢰성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46198" y="2060848"/>
            <a:ext cx="697627" cy="49449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비용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73471" y="2475531"/>
            <a:ext cx="64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필요한 만큼의 컴퓨팅 자원을 사용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사용한 만큼의 사용료 지불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초기 서비스 구축 비용의 감소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3471" y="4037439"/>
            <a:ext cx="6102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서비스 사용자의 증감에 따라 유연한 컴퓨팅 파워 활용 가능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신뢰성 높은 서버에 사용자의 데이터 보관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/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활용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3624" y="55902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전문적인 서버 구축 지식 없이 활용 가능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다양한 형태의 서비스에 대한 솔루션 제공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9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4642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yfonts-wtf.s3.amazonaws.com/57/571acd6529be756683a63c3bbd7e78f2.5480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30" y="4653136"/>
            <a:ext cx="2184571" cy="89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6191904" y="3014003"/>
            <a:ext cx="2857848" cy="2791261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-36512" y="-28488"/>
            <a:ext cx="9289032" cy="578746"/>
            <a:chOff x="-36512" y="-28488"/>
            <a:chExt cx="9289032" cy="578746"/>
          </a:xfrm>
        </p:grpSpPr>
        <p:sp>
          <p:nvSpPr>
            <p:cNvPr id="2" name="Rectangle 1"/>
            <p:cNvSpPr/>
            <p:nvPr/>
          </p:nvSpPr>
          <p:spPr>
            <a:xfrm flipH="1">
              <a:off x="-36512" y="-28488"/>
              <a:ext cx="9289032" cy="5787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://cdn2.hubspot.net/hub/118587/file-381422060-png/general-icons-2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7" y="48696"/>
              <a:ext cx="401464" cy="401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참고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Thing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+ Rule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과 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Slack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을 활용한 모니터링 서비스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25"/>
          <p:cNvGrpSpPr/>
          <p:nvPr/>
        </p:nvGrpSpPr>
        <p:grpSpPr>
          <a:xfrm>
            <a:off x="1259632" y="1613699"/>
            <a:ext cx="7790120" cy="1508105"/>
            <a:chOff x="1259632" y="4462944"/>
            <a:chExt cx="6570840" cy="1508105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62108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Slack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을 통한 일정 주기 온도 센서 값 모니터링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Slack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이란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?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Slack </a:t>
              </a:r>
              <a:r>
                <a:rPr lang="ko-KR" altLang="en-US" sz="16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서비스 가입 및 </a:t>
              </a:r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Thing+</a:t>
              </a:r>
              <a:r>
                <a:rPr lang="ko-KR" altLang="en-US" sz="16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연동 환경 구축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Thing+ Rule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추가 및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Thing+ Bot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의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Notification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메시지 확인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8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sp>
        <p:nvSpPr>
          <p:cNvPr id="21" name="줄무늬가 있는 오른쪽 화살표 19"/>
          <p:cNvSpPr/>
          <p:nvPr/>
        </p:nvSpPr>
        <p:spPr>
          <a:xfrm>
            <a:off x="1686481" y="5405360"/>
            <a:ext cx="1899670" cy="886738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6174" r="47735" b="1654"/>
          <a:stretch/>
        </p:blipFill>
        <p:spPr>
          <a:xfrm>
            <a:off x="3751174" y="4200257"/>
            <a:ext cx="2655211" cy="19744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65654" y="5996399"/>
            <a:ext cx="2226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Thing+</a:t>
            </a:r>
          </a:p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Dashboard / </a:t>
            </a:r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Rules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8" name="Picture 12" descr="http://mqtt.org/new/wp-content/uploads/2011/08/mqttorg-gl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81" y="5701058"/>
            <a:ext cx="1129245" cy="2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03" y="3333482"/>
            <a:ext cx="1300426" cy="1300426"/>
          </a:xfrm>
          <a:prstGeom prst="rect">
            <a:avLst/>
          </a:prstGeom>
        </p:spPr>
      </p:pic>
      <p:sp>
        <p:nvSpPr>
          <p:cNvPr id="26" name="줄무늬가 있는 오른쪽 화살표 19"/>
          <p:cNvSpPr/>
          <p:nvPr/>
        </p:nvSpPr>
        <p:spPr>
          <a:xfrm>
            <a:off x="5004048" y="3476898"/>
            <a:ext cx="2160240" cy="886738"/>
          </a:xfrm>
          <a:prstGeom prst="stripedRightArrow">
            <a:avLst>
              <a:gd name="adj1" fmla="val 50000"/>
              <a:gd name="adj2" fmla="val 59523"/>
            </a:avLst>
          </a:prstGeom>
          <a:gradFill>
            <a:gsLst>
              <a:gs pos="100000">
                <a:srgbClr val="92D050">
                  <a:alpha val="0"/>
                </a:srgbClr>
              </a:gs>
              <a:gs pos="100000">
                <a:srgbClr val="92D050">
                  <a:alpha val="0"/>
                </a:srgbClr>
              </a:gs>
              <a:gs pos="0">
                <a:srgbClr val="92D050">
                  <a:alpha val="33000"/>
                </a:srgbClr>
              </a:gs>
              <a:gs pos="0">
                <a:srgbClr val="92D050"/>
              </a:gs>
              <a:gs pos="0">
                <a:srgbClr val="92D05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95688" y="3720195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+mn-ea"/>
              </a:rPr>
              <a:t>Notification</a:t>
            </a:r>
            <a:endParaRPr lang="ko-KR" altLang="en-US" dirty="0">
              <a:solidFill>
                <a:srgbClr val="7030A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67648" y="2937776"/>
            <a:ext cx="2956836" cy="2493366"/>
            <a:chOff x="973293" y="2509811"/>
            <a:chExt cx="4559243" cy="3844603"/>
          </a:xfrm>
        </p:grpSpPr>
        <p:pic>
          <p:nvPicPr>
            <p:cNvPr id="29" name="Picture 8" descr="http://www.emartee.com/Images/websites/emartee.com/42311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7" t="25741" r="6927" b="9945"/>
            <a:stretch/>
          </p:blipFill>
          <p:spPr bwMode="auto">
            <a:xfrm>
              <a:off x="1752463" y="5166261"/>
              <a:ext cx="1566373" cy="1188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1996102" y="4437111"/>
              <a:ext cx="2863929" cy="569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WIZnet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sz="9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WizArduino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 ETH</a:t>
              </a:r>
            </a:p>
            <a:p>
              <a:pPr algn="ctr"/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en-US" altLang="ko-KR" sz="9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Arduino</a:t>
              </a:r>
              <a:r>
                <a:rPr lang="en-US" altLang="ko-KR" sz="9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 M0 + Ethernet)</a:t>
              </a:r>
              <a:endParaRPr lang="ko-KR" altLang="en-US" sz="9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86751" y="5804541"/>
              <a:ext cx="2019892" cy="522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YwRobot</a:t>
              </a:r>
              <a:endParaRPr lang="en-US" altLang="ko-KR" sz="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en-US" altLang="ko-KR" sz="8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Easy Module Shield V1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2" name="Picture 2" descr="https://store.arduino.cc/includes/images/stickers_logo_tex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3" y="2509811"/>
              <a:ext cx="687749" cy="653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168" y="2735847"/>
              <a:ext cx="2438405" cy="194158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131" y="2716035"/>
              <a:ext cx="2438405" cy="194158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90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3988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427168" cy="2616101"/>
            <a:chOff x="1259632" y="4462944"/>
            <a:chExt cx="6264696" cy="2616101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5904656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Slack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이란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?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그룹 채팅 시스템 개발사인 </a:t>
              </a:r>
              <a:r>
                <a:rPr lang="ko-KR" altLang="en-US" sz="1600" b="1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슬랙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(Slack)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이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개발한 업무용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채팅 앱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목적에 따라 다양한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channel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을 구성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업무 효율 향상</a:t>
              </a:r>
              <a:r>
                <a:rPr lang="ko-KR" altLang="en-US" sz="16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이 목적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다양한 비즈니스 도구를 통합하여 활용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하는 데에 강점</a:t>
              </a:r>
              <a:endPara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참고</a:t>
            </a:r>
            <a:r>
              <a:rPr lang="ko-KR" altLang="en-US" sz="2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Thing+ Rule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과 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Slack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을 활용한 모니터링 서비스</a:t>
            </a:r>
            <a:endParaRPr lang="en-US" altLang="ko-KR" sz="2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050" name="Picture 2" descr="http://myfonts-wtf.s3.amazonaws.com/57/571acd6529be756683a63c3bbd7e78f2.548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040" y="1410837"/>
            <a:ext cx="3159053" cy="12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슬랙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5" t="3540" r="25538" b="2851"/>
          <a:stretch/>
        </p:blipFill>
        <p:spPr bwMode="auto">
          <a:xfrm>
            <a:off x="3463381" y="3866119"/>
            <a:ext cx="2793301" cy="269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91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7137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  <p:grpSp>
        <p:nvGrpSpPr>
          <p:cNvPr id="19" name="그룹 25"/>
          <p:cNvGrpSpPr/>
          <p:nvPr/>
        </p:nvGrpSpPr>
        <p:grpSpPr>
          <a:xfrm>
            <a:off x="1259632" y="1613699"/>
            <a:ext cx="7790120" cy="1015663"/>
            <a:chOff x="1259632" y="4462944"/>
            <a:chExt cx="6377446" cy="1015663"/>
          </a:xfrm>
        </p:grpSpPr>
        <p:sp>
          <p:nvSpPr>
            <p:cNvPr id="20" name="TextBox 19"/>
            <p:cNvSpPr txBox="1"/>
            <p:nvPr/>
          </p:nvSpPr>
          <p:spPr>
            <a:xfrm>
              <a:off x="1619672" y="4462944"/>
              <a:ext cx="60174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Slack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을 </a:t>
              </a:r>
              <a:r>
                <a:rPr lang="ko-KR" altLang="en-US" sz="2000" b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통한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온도 정보 알림</a:t>
              </a:r>
              <a:r>
                <a:rPr lang="en-US" altLang="ko-KR" sz="20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확인</a:t>
              </a:r>
              <a:endPara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Slack Mobile Apps (Android)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+mn-ea"/>
              </a:endParaRPr>
            </a:p>
            <a:p>
              <a:pPr marL="342900" indent="-342900"/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22" name="그룹 22"/>
            <p:cNvGrpSpPr/>
            <p:nvPr/>
          </p:nvGrpSpPr>
          <p:grpSpPr>
            <a:xfrm>
              <a:off x="1259632" y="4595729"/>
              <a:ext cx="288032" cy="154419"/>
              <a:chOff x="3275856" y="3678107"/>
              <a:chExt cx="288032" cy="154419"/>
            </a:xfrm>
          </p:grpSpPr>
          <p:sp>
            <p:nvSpPr>
              <p:cNvPr id="23" name="갈매기형 수장 23"/>
              <p:cNvSpPr/>
              <p:nvPr/>
            </p:nvSpPr>
            <p:spPr>
              <a:xfrm>
                <a:off x="3423507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갈매기형 수장 24"/>
              <p:cNvSpPr/>
              <p:nvPr/>
            </p:nvSpPr>
            <p:spPr>
              <a:xfrm>
                <a:off x="3275856" y="3678107"/>
                <a:ext cx="140381" cy="154419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187624" y="83671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28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참고 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:</a:t>
            </a:r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Thing+ Rule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과 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Slack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을 활용한 모니터링 서비스</a:t>
            </a:r>
            <a:endParaRPr lang="en-US" altLang="ko-KR" sz="2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23" y="2473787"/>
            <a:ext cx="2389324" cy="424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473787"/>
            <a:ext cx="2389325" cy="424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20"/>
          <p:cNvSpPr/>
          <p:nvPr/>
        </p:nvSpPr>
        <p:spPr>
          <a:xfrm>
            <a:off x="5026918" y="4144329"/>
            <a:ext cx="2326382" cy="22469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6307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92</a:t>
            </a:fld>
            <a:r>
              <a:rPr lang="ko-KR" altLang="en-US" smtClean="0"/>
              <a:t> </a:t>
            </a:r>
            <a:r>
              <a:rPr lang="en-US" altLang="ko-KR" smtClean="0"/>
              <a:t>/ 107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99722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www.worldretailcongress.com/sites/worldretailcongress.com/files/styles/icon-big/public/default_images/session.png?itok=oAbFYNtO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06" y="1237228"/>
            <a:ext cx="4207996" cy="4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907704" y="2564904"/>
            <a:ext cx="4752528" cy="1107996"/>
            <a:chOff x="3562624" y="3152001"/>
            <a:chExt cx="2090450" cy="1107996"/>
          </a:xfrm>
        </p:grpSpPr>
        <p:sp>
          <p:nvSpPr>
            <p:cNvPr id="7" name="TextBox 6"/>
            <p:cNvSpPr txBox="1"/>
            <p:nvPr/>
          </p:nvSpPr>
          <p:spPr>
            <a:xfrm>
              <a:off x="3720990" y="3152001"/>
              <a:ext cx="17103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Q</a:t>
              </a:r>
              <a:r>
                <a:rPr lang="en-US" altLang="ko-KR" sz="3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&amp;</a:t>
              </a:r>
              <a:r>
                <a:rPr lang="en-US" altLang="ko-KR" sz="6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A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62624" y="3629471"/>
              <a:ext cx="209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+mn-ea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675367" y="4717593"/>
            <a:ext cx="4031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감사합니다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0619793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153162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7" y="2877903"/>
            <a:ext cx="782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Arduino</a:t>
            </a:r>
            <a:r>
              <a:rPr lang="ko-KR" altLang="en-US" sz="1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와 </a:t>
            </a:r>
            <a:r>
              <a:rPr lang="en-US" altLang="ko-KR" sz="1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Thing+</a:t>
            </a:r>
            <a:r>
              <a:rPr lang="ko-KR" altLang="en-US" sz="1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활용하여 손쉽게 구축하는 </a:t>
            </a:r>
            <a:r>
              <a:rPr lang="en-US" altLang="ko-KR" sz="14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IoT</a:t>
            </a:r>
            <a:r>
              <a:rPr lang="en-US" altLang="ko-KR" sz="1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서비스</a:t>
            </a:r>
            <a:r>
              <a:rPr lang="ko-KR" altLang="en-US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2564904"/>
            <a:ext cx="5688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WIZnet Academy 2017</a:t>
            </a:r>
          </a:p>
        </p:txBody>
      </p:sp>
    </p:spTree>
    <p:extLst>
      <p:ext uri="{BB962C8B-B14F-4D97-AF65-F5344CB8AC3E}">
        <p14:creationId xmlns:p14="http://schemas.microsoft.com/office/powerpoint/2010/main" val="8161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49252</TotalTime>
  <Words>3364</Words>
  <Application>Microsoft Office PowerPoint</Application>
  <PresentationFormat>화면 슬라이드 쇼(4:3)</PresentationFormat>
  <Paragraphs>718</Paragraphs>
  <Slides>94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2" baseType="lpstr">
      <vt:lpstr>맑은 고딕</vt:lpstr>
      <vt:lpstr>Garamond</vt:lpstr>
      <vt:lpstr>Yoon 윤고딕 520_TT</vt:lpstr>
      <vt:lpstr>Wingdings</vt:lpstr>
      <vt:lpstr>Trebuchet MS</vt:lpstr>
      <vt:lpstr>Arial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EricJung</dc:creator>
  <cp:lastModifiedBy>Hong</cp:lastModifiedBy>
  <cp:revision>1037</cp:revision>
  <cp:lastPrinted>2015-09-17T01:38:43Z</cp:lastPrinted>
  <dcterms:created xsi:type="dcterms:W3CDTF">2013-09-05T09:43:46Z</dcterms:created>
  <dcterms:modified xsi:type="dcterms:W3CDTF">2017-05-23T01:56:09Z</dcterms:modified>
</cp:coreProperties>
</file>